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8"/>
  </p:notesMasterIdLst>
  <p:sldIdLst>
    <p:sldId id="256" r:id="rId2"/>
    <p:sldId id="257" r:id="rId3"/>
    <p:sldId id="258" r:id="rId4"/>
    <p:sldId id="259" r:id="rId5"/>
    <p:sldId id="262" r:id="rId6"/>
    <p:sldId id="263" r:id="rId7"/>
    <p:sldId id="264" r:id="rId8"/>
    <p:sldId id="267" r:id="rId9"/>
    <p:sldId id="305" r:id="rId10"/>
    <p:sldId id="274" r:id="rId11"/>
    <p:sldId id="307" r:id="rId12"/>
    <p:sldId id="308" r:id="rId13"/>
    <p:sldId id="309" r:id="rId14"/>
    <p:sldId id="280" r:id="rId15"/>
    <p:sldId id="279" r:id="rId16"/>
    <p:sldId id="286" r:id="rId17"/>
  </p:sldIdLst>
  <p:sldSz cx="9144000" cy="5143500" type="screen16x9"/>
  <p:notesSz cx="6858000" cy="9144000"/>
  <p:embeddedFontLst>
    <p:embeddedFont>
      <p:font typeface="Agency FB" panose="020B0503020202020204" pitchFamily="34" charset="0"/>
      <p:regular r:id="rId19"/>
      <p:bold r:id="rId20"/>
    </p:embeddedFont>
    <p:embeddedFont>
      <p:font typeface="Arial Narrow" panose="020B0606020202030204" pitchFamily="34" charset="0"/>
      <p:regular r:id="rId21"/>
      <p:bold r:id="rId22"/>
      <p:italic r:id="rId23"/>
      <p:boldItalic r:id="rId24"/>
    </p:embeddedFont>
    <p:embeddedFont>
      <p:font typeface="Microsoft Himalaya" panose="01010100010101010101" pitchFamily="2" charset="0"/>
      <p:regular r:id="rId25"/>
    </p:embeddedFont>
    <p:embeddedFont>
      <p:font typeface="Montserrat" panose="020B0604020202020204" charset="0"/>
      <p:regular r:id="rId26"/>
      <p:bold r:id="rId27"/>
      <p:italic r:id="rId28"/>
      <p:boldItalic r:id="rId29"/>
    </p:embeddedFont>
    <p:embeddedFont>
      <p:font typeface="Montserrat ExtraBold" panose="020B0604020202020204" charset="0"/>
      <p:bold r:id="rId30"/>
      <p:boldItalic r:id="rId31"/>
    </p:embeddedFont>
    <p:embeddedFont>
      <p:font typeface="Montserrat ExtraLight" panose="020B0604020202020204" charset="0"/>
      <p:regular r:id="rId32"/>
      <p:bold r:id="rId33"/>
      <p:italic r:id="rId34"/>
      <p:boldItalic r:id="rId35"/>
    </p:embeddedFont>
    <p:embeddedFont>
      <p:font typeface="Montserrat Medium" panose="020B0604020202020204" charset="0"/>
      <p:regular r:id="rId36"/>
      <p:bold r:id="rId37"/>
      <p:italic r:id="rId38"/>
      <p:boldItalic r:id="rId39"/>
    </p:embeddedFont>
  </p:embeddedFontLst>
  <p:custShowLst>
    <p:custShow name="Custom Show 1" id="0">
      <p:sldLst>
        <p:sld r:id="rId2"/>
        <p:sld r:id="rId3"/>
        <p:sld r:id="rId4"/>
        <p:sld r:id="rId5"/>
        <p:sld r:id="rId6"/>
        <p:sld r:id="rId7"/>
        <p:sld r:id="rId8"/>
        <p:sld r:id="rId9"/>
        <p:sld r:id="rId10"/>
        <p:sld r:id="rId11"/>
        <p:sld r:id="rId12"/>
        <p:sld r:id="rId13"/>
        <p:sld r:id="rId14"/>
        <p:sld r:id="rId15"/>
        <p:sld r:id="rId16"/>
        <p:sld r:id="rId17"/>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C32007-C493-4CBD-B80F-661C083BAC36}">
  <a:tblStyle styleId="{20C32007-C493-4CBD-B80F-661C083BAC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war reddy" userId="dbf6f4701fe78032" providerId="LiveId" clId="{1C34A6BF-F68A-4E59-968C-5E69F070A89A}"/>
    <pc:docChg chg="undo custSel delSld modSld">
      <pc:chgData name="eswar reddy" userId="dbf6f4701fe78032" providerId="LiveId" clId="{1C34A6BF-F68A-4E59-968C-5E69F070A89A}" dt="2024-06-07T13:33:49.846" v="425" actId="20577"/>
      <pc:docMkLst>
        <pc:docMk/>
      </pc:docMkLst>
      <pc:sldChg chg="delSp modSp modTransition modAnim">
        <pc:chgData name="eswar reddy" userId="dbf6f4701fe78032" providerId="LiveId" clId="{1C34A6BF-F68A-4E59-968C-5E69F070A89A}" dt="2024-06-07T09:19:31.902" v="421" actId="20577"/>
        <pc:sldMkLst>
          <pc:docMk/>
          <pc:sldMk cId="0" sldId="256"/>
        </pc:sldMkLst>
        <pc:spChg chg="mod">
          <ac:chgData name="eswar reddy" userId="dbf6f4701fe78032" providerId="LiveId" clId="{1C34A6BF-F68A-4E59-968C-5E69F070A89A}" dt="2024-06-07T09:19:31.902" v="421" actId="20577"/>
          <ac:spMkLst>
            <pc:docMk/>
            <pc:sldMk cId="0" sldId="256"/>
            <ac:spMk id="163" creationId="{00000000-0000-0000-0000-000000000000}"/>
          </ac:spMkLst>
        </pc:spChg>
        <pc:picChg chg="del">
          <ac:chgData name="eswar reddy" userId="dbf6f4701fe78032" providerId="LiveId" clId="{1C34A6BF-F68A-4E59-968C-5E69F070A89A}" dt="2024-06-07T09:05:50.724" v="340"/>
          <ac:picMkLst>
            <pc:docMk/>
            <pc:sldMk cId="0" sldId="256"/>
            <ac:picMk id="2" creationId="{F2246BE6-CF5A-4882-BA32-94425DBE8CD7}"/>
          </ac:picMkLst>
        </pc:picChg>
      </pc:sldChg>
      <pc:sldChg chg="delSp modSp modTransition modAnim">
        <pc:chgData name="eswar reddy" userId="dbf6f4701fe78032" providerId="LiveId" clId="{1C34A6BF-F68A-4E59-968C-5E69F070A89A}" dt="2024-06-07T13:33:49.846" v="425" actId="20577"/>
        <pc:sldMkLst>
          <pc:docMk/>
          <pc:sldMk cId="0" sldId="257"/>
        </pc:sldMkLst>
        <pc:spChg chg="mod">
          <ac:chgData name="eswar reddy" userId="dbf6f4701fe78032" providerId="LiveId" clId="{1C34A6BF-F68A-4E59-968C-5E69F070A89A}" dt="2024-06-07T13:33:49.846" v="425" actId="20577"/>
          <ac:spMkLst>
            <pc:docMk/>
            <pc:sldMk cId="0" sldId="257"/>
            <ac:spMk id="171" creationId="{00000000-0000-0000-0000-000000000000}"/>
          </ac:spMkLst>
        </pc:spChg>
        <pc:picChg chg="del">
          <ac:chgData name="eswar reddy" userId="dbf6f4701fe78032" providerId="LiveId" clId="{1C34A6BF-F68A-4E59-968C-5E69F070A89A}" dt="2024-06-07T09:05:50.724" v="340"/>
          <ac:picMkLst>
            <pc:docMk/>
            <pc:sldMk cId="0" sldId="257"/>
            <ac:picMk id="2" creationId="{5FCE0B03-2F7E-48C4-85C0-98CFEA38437A}"/>
          </ac:picMkLst>
        </pc:picChg>
      </pc:sldChg>
      <pc:sldChg chg="delSp modSp modTransition modAnim">
        <pc:chgData name="eswar reddy" userId="dbf6f4701fe78032" providerId="LiveId" clId="{1C34A6BF-F68A-4E59-968C-5E69F070A89A}" dt="2024-06-07T09:05:50.724" v="340"/>
        <pc:sldMkLst>
          <pc:docMk/>
          <pc:sldMk cId="0" sldId="258"/>
        </pc:sldMkLst>
        <pc:spChg chg="mod">
          <ac:chgData name="eswar reddy" userId="dbf6f4701fe78032" providerId="LiveId" clId="{1C34A6BF-F68A-4E59-968C-5E69F070A89A}" dt="2024-06-07T09:05:30.111" v="338" actId="20577"/>
          <ac:spMkLst>
            <pc:docMk/>
            <pc:sldMk cId="0" sldId="258"/>
            <ac:spMk id="184" creationId="{00000000-0000-0000-0000-000000000000}"/>
          </ac:spMkLst>
        </pc:spChg>
        <pc:picChg chg="del">
          <ac:chgData name="eswar reddy" userId="dbf6f4701fe78032" providerId="LiveId" clId="{1C34A6BF-F68A-4E59-968C-5E69F070A89A}" dt="2024-06-07T09:05:50.724" v="340"/>
          <ac:picMkLst>
            <pc:docMk/>
            <pc:sldMk cId="0" sldId="258"/>
            <ac:picMk id="2" creationId="{725D2C7E-0331-4A2B-A5AE-ADFE94F168E7}"/>
          </ac:picMkLst>
        </pc:picChg>
      </pc:sldChg>
      <pc:sldChg chg="delSp modTransition modAnim">
        <pc:chgData name="eswar reddy" userId="dbf6f4701fe78032" providerId="LiveId" clId="{1C34A6BF-F68A-4E59-968C-5E69F070A89A}" dt="2024-06-07T09:05:50.724" v="340"/>
        <pc:sldMkLst>
          <pc:docMk/>
          <pc:sldMk cId="0" sldId="259"/>
        </pc:sldMkLst>
        <pc:picChg chg="del">
          <ac:chgData name="eswar reddy" userId="dbf6f4701fe78032" providerId="LiveId" clId="{1C34A6BF-F68A-4E59-968C-5E69F070A89A}" dt="2024-06-07T09:05:50.724" v="340"/>
          <ac:picMkLst>
            <pc:docMk/>
            <pc:sldMk cId="0" sldId="259"/>
            <ac:picMk id="2" creationId="{5728BF5D-74B0-458A-A317-2393879F7D5E}"/>
          </ac:picMkLst>
        </pc:picChg>
      </pc:sldChg>
      <pc:sldChg chg="delSp modTransition modAnim">
        <pc:chgData name="eswar reddy" userId="dbf6f4701fe78032" providerId="LiveId" clId="{1C34A6BF-F68A-4E59-968C-5E69F070A89A}" dt="2024-06-07T09:05:50.724" v="340"/>
        <pc:sldMkLst>
          <pc:docMk/>
          <pc:sldMk cId="0" sldId="262"/>
        </pc:sldMkLst>
        <pc:picChg chg="del">
          <ac:chgData name="eswar reddy" userId="dbf6f4701fe78032" providerId="LiveId" clId="{1C34A6BF-F68A-4E59-968C-5E69F070A89A}" dt="2024-06-07T09:05:50.724" v="340"/>
          <ac:picMkLst>
            <pc:docMk/>
            <pc:sldMk cId="0" sldId="262"/>
            <ac:picMk id="2" creationId="{7E84DEFE-E31D-4488-ACB9-21F47E851E94}"/>
          </ac:picMkLst>
        </pc:picChg>
      </pc:sldChg>
      <pc:sldChg chg="delSp modTransition modAnim">
        <pc:chgData name="eswar reddy" userId="dbf6f4701fe78032" providerId="LiveId" clId="{1C34A6BF-F68A-4E59-968C-5E69F070A89A}" dt="2024-06-07T09:05:50.724" v="340"/>
        <pc:sldMkLst>
          <pc:docMk/>
          <pc:sldMk cId="0" sldId="263"/>
        </pc:sldMkLst>
        <pc:picChg chg="del">
          <ac:chgData name="eswar reddy" userId="dbf6f4701fe78032" providerId="LiveId" clId="{1C34A6BF-F68A-4E59-968C-5E69F070A89A}" dt="2024-06-07T09:05:50.724" v="340"/>
          <ac:picMkLst>
            <pc:docMk/>
            <pc:sldMk cId="0" sldId="263"/>
            <ac:picMk id="2" creationId="{298CE389-4A80-426D-BCD9-D4BD3A1AF007}"/>
          </ac:picMkLst>
        </pc:picChg>
      </pc:sldChg>
      <pc:sldChg chg="modTransition">
        <pc:chgData name="eswar reddy" userId="dbf6f4701fe78032" providerId="LiveId" clId="{1C34A6BF-F68A-4E59-968C-5E69F070A89A}" dt="2024-06-07T09:05:45.892" v="339"/>
        <pc:sldMkLst>
          <pc:docMk/>
          <pc:sldMk cId="0" sldId="264"/>
        </pc:sldMkLst>
      </pc:sldChg>
      <pc:sldChg chg="delSp modTransition modAnim">
        <pc:chgData name="eswar reddy" userId="dbf6f4701fe78032" providerId="LiveId" clId="{1C34A6BF-F68A-4E59-968C-5E69F070A89A}" dt="2024-06-07T09:05:50.724" v="340"/>
        <pc:sldMkLst>
          <pc:docMk/>
          <pc:sldMk cId="0" sldId="267"/>
        </pc:sldMkLst>
        <pc:picChg chg="del">
          <ac:chgData name="eswar reddy" userId="dbf6f4701fe78032" providerId="LiveId" clId="{1C34A6BF-F68A-4E59-968C-5E69F070A89A}" dt="2024-06-07T09:05:50.724" v="340"/>
          <ac:picMkLst>
            <pc:docMk/>
            <pc:sldMk cId="0" sldId="267"/>
            <ac:picMk id="2" creationId="{FC1AA46C-AFE1-43B4-8D59-C05B456F0FDC}"/>
          </ac:picMkLst>
        </pc:picChg>
      </pc:sldChg>
      <pc:sldChg chg="delSp modTransition modAnim">
        <pc:chgData name="eswar reddy" userId="dbf6f4701fe78032" providerId="LiveId" clId="{1C34A6BF-F68A-4E59-968C-5E69F070A89A}" dt="2024-06-07T09:05:50.724" v="340"/>
        <pc:sldMkLst>
          <pc:docMk/>
          <pc:sldMk cId="0" sldId="274"/>
        </pc:sldMkLst>
        <pc:picChg chg="del">
          <ac:chgData name="eswar reddy" userId="dbf6f4701fe78032" providerId="LiveId" clId="{1C34A6BF-F68A-4E59-968C-5E69F070A89A}" dt="2024-06-07T09:05:50.724" v="340"/>
          <ac:picMkLst>
            <pc:docMk/>
            <pc:sldMk cId="0" sldId="274"/>
            <ac:picMk id="2" creationId="{C2C046BE-5794-42BA-94C6-35390A4CFEE5}"/>
          </ac:picMkLst>
        </pc:picChg>
      </pc:sldChg>
      <pc:sldChg chg="delSp modSp modTransition modAnim">
        <pc:chgData name="eswar reddy" userId="dbf6f4701fe78032" providerId="LiveId" clId="{1C34A6BF-F68A-4E59-968C-5E69F070A89A}" dt="2024-06-07T09:05:50.724" v="340"/>
        <pc:sldMkLst>
          <pc:docMk/>
          <pc:sldMk cId="0" sldId="279"/>
        </pc:sldMkLst>
        <pc:spChg chg="mod">
          <ac:chgData name="eswar reddy" userId="dbf6f4701fe78032" providerId="LiveId" clId="{1C34A6BF-F68A-4E59-968C-5E69F070A89A}" dt="2024-06-07T09:04:19.836" v="336" actId="207"/>
          <ac:spMkLst>
            <pc:docMk/>
            <pc:sldMk cId="0" sldId="279"/>
            <ac:spMk id="3" creationId="{5AC21C00-33CB-461E-96A9-91754201D8DC}"/>
          </ac:spMkLst>
        </pc:spChg>
        <pc:picChg chg="del">
          <ac:chgData name="eswar reddy" userId="dbf6f4701fe78032" providerId="LiveId" clId="{1C34A6BF-F68A-4E59-968C-5E69F070A89A}" dt="2024-06-07T09:05:50.724" v="340"/>
          <ac:picMkLst>
            <pc:docMk/>
            <pc:sldMk cId="0" sldId="279"/>
            <ac:picMk id="2" creationId="{CE8DE3DC-D5BA-4F02-B6EA-F7A8A5637444}"/>
          </ac:picMkLst>
        </pc:picChg>
      </pc:sldChg>
      <pc:sldChg chg="addSp delSp modSp modTransition delAnim">
        <pc:chgData name="eswar reddy" userId="dbf6f4701fe78032" providerId="LiveId" clId="{1C34A6BF-F68A-4E59-968C-5E69F070A89A}" dt="2024-06-07T09:05:45.892" v="339"/>
        <pc:sldMkLst>
          <pc:docMk/>
          <pc:sldMk cId="0" sldId="280"/>
        </pc:sldMkLst>
        <pc:spChg chg="add mod">
          <ac:chgData name="eswar reddy" userId="dbf6f4701fe78032" providerId="LiveId" clId="{1C34A6BF-F68A-4E59-968C-5E69F070A89A}" dt="2024-06-07T09:01:41.041" v="331" actId="20577"/>
          <ac:spMkLst>
            <pc:docMk/>
            <pc:sldMk cId="0" sldId="280"/>
            <ac:spMk id="3" creationId="{860DB8F8-C959-41CA-957F-B66AF0785750}"/>
          </ac:spMkLst>
        </pc:spChg>
        <pc:spChg chg="mod">
          <ac:chgData name="eswar reddy" userId="dbf6f4701fe78032" providerId="LiveId" clId="{1C34A6BF-F68A-4E59-968C-5E69F070A89A}" dt="2024-06-07T08:58:42.831" v="17" actId="1076"/>
          <ac:spMkLst>
            <pc:docMk/>
            <pc:sldMk cId="0" sldId="280"/>
            <ac:spMk id="2089" creationId="{00000000-0000-0000-0000-000000000000}"/>
          </ac:spMkLst>
        </pc:spChg>
        <pc:spChg chg="del">
          <ac:chgData name="eswar reddy" userId="dbf6f4701fe78032" providerId="LiveId" clId="{1C34A6BF-F68A-4E59-968C-5E69F070A89A}" dt="2024-06-07T08:56:11.449" v="0"/>
          <ac:spMkLst>
            <pc:docMk/>
            <pc:sldMk cId="0" sldId="280"/>
            <ac:spMk id="2090" creationId="{00000000-0000-0000-0000-000000000000}"/>
          </ac:spMkLst>
        </pc:spChg>
        <pc:spChg chg="mod">
          <ac:chgData name="eswar reddy" userId="dbf6f4701fe78032" providerId="LiveId" clId="{1C34A6BF-F68A-4E59-968C-5E69F070A89A}" dt="2024-06-07T08:58:53.046" v="19" actId="1076"/>
          <ac:spMkLst>
            <pc:docMk/>
            <pc:sldMk cId="0" sldId="280"/>
            <ac:spMk id="2091" creationId="{00000000-0000-0000-0000-000000000000}"/>
          </ac:spMkLst>
        </pc:spChg>
        <pc:picChg chg="del mod">
          <ac:chgData name="eswar reddy" userId="dbf6f4701fe78032" providerId="LiveId" clId="{1C34A6BF-F68A-4E59-968C-5E69F070A89A}" dt="2024-06-07T08:59:04.111" v="20" actId="478"/>
          <ac:picMkLst>
            <pc:docMk/>
            <pc:sldMk cId="0" sldId="280"/>
            <ac:picMk id="2" creationId="{AC7D34D0-23CB-4BB0-8E80-4E6545DA2A32}"/>
          </ac:picMkLst>
        </pc:picChg>
        <pc:cxnChg chg="mod">
          <ac:chgData name="eswar reddy" userId="dbf6f4701fe78032" providerId="LiveId" clId="{1C34A6BF-F68A-4E59-968C-5E69F070A89A}" dt="2024-06-07T08:58:46.564" v="18" actId="1076"/>
          <ac:cxnSpMkLst>
            <pc:docMk/>
            <pc:sldMk cId="0" sldId="280"/>
            <ac:cxnSpMk id="2092" creationId="{00000000-0000-0000-0000-000000000000}"/>
          </ac:cxnSpMkLst>
        </pc:cxnChg>
      </pc:sldChg>
      <pc:sldChg chg="delSp modSp modTransition modAnim">
        <pc:chgData name="eswar reddy" userId="dbf6f4701fe78032" providerId="LiveId" clId="{1C34A6BF-F68A-4E59-968C-5E69F070A89A}" dt="2024-06-07T09:17:31.318" v="410" actId="20577"/>
        <pc:sldMkLst>
          <pc:docMk/>
          <pc:sldMk cId="0" sldId="286"/>
        </pc:sldMkLst>
        <pc:spChg chg="mod">
          <ac:chgData name="eswar reddy" userId="dbf6f4701fe78032" providerId="LiveId" clId="{1C34A6BF-F68A-4E59-968C-5E69F070A89A}" dt="2024-06-07T09:17:31.318" v="410" actId="20577"/>
          <ac:spMkLst>
            <pc:docMk/>
            <pc:sldMk cId="0" sldId="286"/>
            <ac:spMk id="2160" creationId="{00000000-0000-0000-0000-000000000000}"/>
          </ac:spMkLst>
        </pc:spChg>
        <pc:picChg chg="del">
          <ac:chgData name="eswar reddy" userId="dbf6f4701fe78032" providerId="LiveId" clId="{1C34A6BF-F68A-4E59-968C-5E69F070A89A}" dt="2024-06-07T09:05:50.724" v="340"/>
          <ac:picMkLst>
            <pc:docMk/>
            <pc:sldMk cId="0" sldId="286"/>
            <ac:picMk id="3" creationId="{A90083A1-D8CB-4411-9DFF-F78BB88D0AC5}"/>
          </ac:picMkLst>
        </pc:picChg>
      </pc:sldChg>
      <pc:sldChg chg="delSp modTransition modAnim">
        <pc:chgData name="eswar reddy" userId="dbf6f4701fe78032" providerId="LiveId" clId="{1C34A6BF-F68A-4E59-968C-5E69F070A89A}" dt="2024-06-07T09:05:50.724" v="340"/>
        <pc:sldMkLst>
          <pc:docMk/>
          <pc:sldMk cId="1956105691" sldId="305"/>
        </pc:sldMkLst>
        <pc:picChg chg="del">
          <ac:chgData name="eswar reddy" userId="dbf6f4701fe78032" providerId="LiveId" clId="{1C34A6BF-F68A-4E59-968C-5E69F070A89A}" dt="2024-06-07T09:05:50.724" v="340"/>
          <ac:picMkLst>
            <pc:docMk/>
            <pc:sldMk cId="1956105691" sldId="305"/>
            <ac:picMk id="5" creationId="{19D8EACB-FDEF-4F16-B97D-1401C7A6785B}"/>
          </ac:picMkLst>
        </pc:picChg>
      </pc:sldChg>
      <pc:sldChg chg="delSp del modTransition modAnim">
        <pc:chgData name="eswar reddy" userId="dbf6f4701fe78032" providerId="LiveId" clId="{1C34A6BF-F68A-4E59-968C-5E69F070A89A}" dt="2024-06-07T09:14:28.190" v="398" actId="2696"/>
        <pc:sldMkLst>
          <pc:docMk/>
          <pc:sldMk cId="4023764737" sldId="306"/>
        </pc:sldMkLst>
        <pc:picChg chg="del">
          <ac:chgData name="eswar reddy" userId="dbf6f4701fe78032" providerId="LiveId" clId="{1C34A6BF-F68A-4E59-968C-5E69F070A89A}" dt="2024-06-07T09:05:50.724" v="340"/>
          <ac:picMkLst>
            <pc:docMk/>
            <pc:sldMk cId="4023764737" sldId="306"/>
            <ac:picMk id="5" creationId="{A1BFF3EB-636F-4F68-8881-2DB6616DBCFD}"/>
          </ac:picMkLst>
        </pc:picChg>
      </pc:sldChg>
      <pc:sldChg chg="delSp modTransition modAnim">
        <pc:chgData name="eswar reddy" userId="dbf6f4701fe78032" providerId="LiveId" clId="{1C34A6BF-F68A-4E59-968C-5E69F070A89A}" dt="2024-06-07T09:05:50.724" v="340"/>
        <pc:sldMkLst>
          <pc:docMk/>
          <pc:sldMk cId="3015801322" sldId="307"/>
        </pc:sldMkLst>
        <pc:picChg chg="del">
          <ac:chgData name="eswar reddy" userId="dbf6f4701fe78032" providerId="LiveId" clId="{1C34A6BF-F68A-4E59-968C-5E69F070A89A}" dt="2024-06-07T09:05:50.724" v="340"/>
          <ac:picMkLst>
            <pc:docMk/>
            <pc:sldMk cId="3015801322" sldId="307"/>
            <ac:picMk id="2" creationId="{BE472F5D-6EB3-4262-A039-0E3FC65F833A}"/>
          </ac:picMkLst>
        </pc:picChg>
      </pc:sldChg>
      <pc:sldChg chg="delSp modTransition modAnim">
        <pc:chgData name="eswar reddy" userId="dbf6f4701fe78032" providerId="LiveId" clId="{1C34A6BF-F68A-4E59-968C-5E69F070A89A}" dt="2024-06-07T09:05:50.724" v="340"/>
        <pc:sldMkLst>
          <pc:docMk/>
          <pc:sldMk cId="1415847241" sldId="308"/>
        </pc:sldMkLst>
        <pc:picChg chg="del">
          <ac:chgData name="eswar reddy" userId="dbf6f4701fe78032" providerId="LiveId" clId="{1C34A6BF-F68A-4E59-968C-5E69F070A89A}" dt="2024-06-07T09:05:50.724" v="340"/>
          <ac:picMkLst>
            <pc:docMk/>
            <pc:sldMk cId="1415847241" sldId="308"/>
            <ac:picMk id="2" creationId="{6FF0E8EE-718E-4443-AE19-F25BA932249C}"/>
          </ac:picMkLst>
        </pc:picChg>
      </pc:sldChg>
      <pc:sldChg chg="delSp modTransition modAnim">
        <pc:chgData name="eswar reddy" userId="dbf6f4701fe78032" providerId="LiveId" clId="{1C34A6BF-F68A-4E59-968C-5E69F070A89A}" dt="2024-06-07T09:05:50.724" v="340"/>
        <pc:sldMkLst>
          <pc:docMk/>
          <pc:sldMk cId="4106002187" sldId="309"/>
        </pc:sldMkLst>
        <pc:picChg chg="del">
          <ac:chgData name="eswar reddy" userId="dbf6f4701fe78032" providerId="LiveId" clId="{1C34A6BF-F68A-4E59-968C-5E69F070A89A}" dt="2024-06-07T09:05:50.724" v="340"/>
          <ac:picMkLst>
            <pc:docMk/>
            <pc:sldMk cId="4106002187" sldId="309"/>
            <ac:picMk id="2" creationId="{4A2DDEF5-FE8B-446A-9065-BDF9B925612D}"/>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Ritisha%20Ambilpur\Downloads\Don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[Done.xlsx]KPI 5!PivotTable9</c:name>
    <c:fmtId val="-1"/>
  </c:pivotSource>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r>
              <a:rPr lang="en-IN" sz="1400" b="0" i="0" u="none" strike="noStrike" baseline="0">
                <a:effectLst/>
              </a:rPr>
              <a:t>Home ownership Vs last payment date stats</a:t>
            </a:r>
            <a:endParaRPr lang="en-IN"/>
          </a:p>
        </c:rich>
      </c:tx>
      <c:layout>
        <c:manualLayout>
          <c:xMode val="edge"/>
          <c:yMode val="edge"/>
          <c:x val="0.200138888888889"/>
          <c:y val="7.3053368328958895E-2"/>
        </c:manualLayout>
      </c:layout>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'KPI 5'!$F$5:$F$6</c:f>
              <c:strCache>
                <c:ptCount val="1"/>
                <c:pt idx="0">
                  <c:v>MORTGAGE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'KPI 5'!$E$7:$E$14</c:f>
              <c:strCache>
                <c:ptCount val="7"/>
                <c:pt idx="0">
                  <c:v>2008</c:v>
                </c:pt>
                <c:pt idx="1">
                  <c:v>2009</c:v>
                </c:pt>
                <c:pt idx="2">
                  <c:v>2010</c:v>
                </c:pt>
                <c:pt idx="3">
                  <c:v>2011</c:v>
                </c:pt>
                <c:pt idx="4">
                  <c:v>2012</c:v>
                </c:pt>
                <c:pt idx="5">
                  <c:v>2013</c:v>
                </c:pt>
                <c:pt idx="6">
                  <c:v>2014</c:v>
                </c:pt>
              </c:strCache>
            </c:strRef>
          </c:cat>
          <c:val>
            <c:numRef>
              <c:f>'KPI 5'!$F$7:$F$14</c:f>
              <c:numCache>
                <c:formatCode>General</c:formatCode>
                <c:ptCount val="7"/>
                <c:pt idx="0">
                  <c:v>591625</c:v>
                </c:pt>
                <c:pt idx="1">
                  <c:v>1536450</c:v>
                </c:pt>
                <c:pt idx="2">
                  <c:v>1779650</c:v>
                </c:pt>
                <c:pt idx="3">
                  <c:v>3063800</c:v>
                </c:pt>
                <c:pt idx="4">
                  <c:v>272175</c:v>
                </c:pt>
                <c:pt idx="5">
                  <c:v>29925</c:v>
                </c:pt>
                <c:pt idx="6">
                  <c:v>10000</c:v>
                </c:pt>
              </c:numCache>
            </c:numRef>
          </c:val>
          <c:smooth val="0"/>
          <c:extLst>
            <c:ext xmlns:c16="http://schemas.microsoft.com/office/drawing/2014/chart" uri="{C3380CC4-5D6E-409C-BE32-E72D297353CC}">
              <c16:uniqueId val="{00000000-53C4-49D0-93C8-D9B5089581A9}"/>
            </c:ext>
          </c:extLst>
        </c:ser>
        <c:ser>
          <c:idx val="1"/>
          <c:order val="1"/>
          <c:tx>
            <c:strRef>
              <c:f>'KPI 5'!$G$5:$G$6</c:f>
              <c:strCache>
                <c:ptCount val="1"/>
                <c:pt idx="0">
                  <c:v>NONE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'KPI 5'!$E$7:$E$14</c:f>
              <c:strCache>
                <c:ptCount val="7"/>
                <c:pt idx="0">
                  <c:v>2008</c:v>
                </c:pt>
                <c:pt idx="1">
                  <c:v>2009</c:v>
                </c:pt>
                <c:pt idx="2">
                  <c:v>2010</c:v>
                </c:pt>
                <c:pt idx="3">
                  <c:v>2011</c:v>
                </c:pt>
                <c:pt idx="4">
                  <c:v>2012</c:v>
                </c:pt>
                <c:pt idx="5">
                  <c:v>2013</c:v>
                </c:pt>
                <c:pt idx="6">
                  <c:v>2014</c:v>
                </c:pt>
              </c:strCache>
            </c:strRef>
          </c:cat>
          <c:val>
            <c:numRef>
              <c:f>'KPI 5'!$G$7:$G$14</c:f>
              <c:numCache>
                <c:formatCode>General</c:formatCode>
                <c:ptCount val="7"/>
                <c:pt idx="2">
                  <c:v>6800</c:v>
                </c:pt>
                <c:pt idx="3">
                  <c:v>10000</c:v>
                </c:pt>
              </c:numCache>
            </c:numRef>
          </c:val>
          <c:smooth val="0"/>
          <c:extLst>
            <c:ext xmlns:c16="http://schemas.microsoft.com/office/drawing/2014/chart" uri="{C3380CC4-5D6E-409C-BE32-E72D297353CC}">
              <c16:uniqueId val="{00000001-53C4-49D0-93C8-D9B5089581A9}"/>
            </c:ext>
          </c:extLst>
        </c:ser>
        <c:ser>
          <c:idx val="2"/>
          <c:order val="2"/>
          <c:tx>
            <c:strRef>
              <c:f>'KPI 5'!$H$5:$H$6</c:f>
              <c:strCache>
                <c:ptCount val="1"/>
                <c:pt idx="0">
                  <c:v>OTHER</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'KPI 5'!$E$7:$E$14</c:f>
              <c:strCache>
                <c:ptCount val="7"/>
                <c:pt idx="0">
                  <c:v>2008</c:v>
                </c:pt>
                <c:pt idx="1">
                  <c:v>2009</c:v>
                </c:pt>
                <c:pt idx="2">
                  <c:v>2010</c:v>
                </c:pt>
                <c:pt idx="3">
                  <c:v>2011</c:v>
                </c:pt>
                <c:pt idx="4">
                  <c:v>2012</c:v>
                </c:pt>
                <c:pt idx="5">
                  <c:v>2013</c:v>
                </c:pt>
                <c:pt idx="6">
                  <c:v>2014</c:v>
                </c:pt>
              </c:strCache>
            </c:strRef>
          </c:cat>
          <c:val>
            <c:numRef>
              <c:f>'KPI 5'!$H$7:$H$14</c:f>
              <c:numCache>
                <c:formatCode>General</c:formatCode>
                <c:ptCount val="7"/>
                <c:pt idx="1">
                  <c:v>57800</c:v>
                </c:pt>
                <c:pt idx="2">
                  <c:v>43550</c:v>
                </c:pt>
                <c:pt idx="3">
                  <c:v>154800</c:v>
                </c:pt>
                <c:pt idx="4">
                  <c:v>11200</c:v>
                </c:pt>
              </c:numCache>
            </c:numRef>
          </c:val>
          <c:smooth val="0"/>
          <c:extLst>
            <c:ext xmlns:c16="http://schemas.microsoft.com/office/drawing/2014/chart" uri="{C3380CC4-5D6E-409C-BE32-E72D297353CC}">
              <c16:uniqueId val="{00000002-53C4-49D0-93C8-D9B5089581A9}"/>
            </c:ext>
          </c:extLst>
        </c:ser>
        <c:ser>
          <c:idx val="3"/>
          <c:order val="3"/>
          <c:tx>
            <c:strRef>
              <c:f>'KPI 5'!$I$5:$I$6</c:f>
              <c:strCache>
                <c:ptCount val="1"/>
                <c:pt idx="0">
                  <c:v>OWN</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'KPI 5'!$E$7:$E$14</c:f>
              <c:strCache>
                <c:ptCount val="7"/>
                <c:pt idx="0">
                  <c:v>2008</c:v>
                </c:pt>
                <c:pt idx="1">
                  <c:v>2009</c:v>
                </c:pt>
                <c:pt idx="2">
                  <c:v>2010</c:v>
                </c:pt>
                <c:pt idx="3">
                  <c:v>2011</c:v>
                </c:pt>
                <c:pt idx="4">
                  <c:v>2012</c:v>
                </c:pt>
                <c:pt idx="5">
                  <c:v>2013</c:v>
                </c:pt>
                <c:pt idx="6">
                  <c:v>2014</c:v>
                </c:pt>
              </c:strCache>
            </c:strRef>
          </c:cat>
          <c:val>
            <c:numRef>
              <c:f>'KPI 5'!$I$7:$I$14</c:f>
              <c:numCache>
                <c:formatCode>General</c:formatCode>
                <c:ptCount val="7"/>
                <c:pt idx="0">
                  <c:v>58150</c:v>
                </c:pt>
                <c:pt idx="1">
                  <c:v>247300</c:v>
                </c:pt>
                <c:pt idx="2">
                  <c:v>281450</c:v>
                </c:pt>
                <c:pt idx="3">
                  <c:v>490150</c:v>
                </c:pt>
                <c:pt idx="4">
                  <c:v>11300</c:v>
                </c:pt>
                <c:pt idx="5">
                  <c:v>1200</c:v>
                </c:pt>
              </c:numCache>
            </c:numRef>
          </c:val>
          <c:smooth val="0"/>
          <c:extLst>
            <c:ext xmlns:c16="http://schemas.microsoft.com/office/drawing/2014/chart" uri="{C3380CC4-5D6E-409C-BE32-E72D297353CC}">
              <c16:uniqueId val="{00000003-53C4-49D0-93C8-D9B5089581A9}"/>
            </c:ext>
          </c:extLst>
        </c:ser>
        <c:ser>
          <c:idx val="4"/>
          <c:order val="4"/>
          <c:tx>
            <c:strRef>
              <c:f>'KPI 5'!$J$5:$J$6</c:f>
              <c:strCache>
                <c:ptCount val="1"/>
                <c:pt idx="0">
                  <c:v>RENT</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'KPI 5'!$E$7:$E$14</c:f>
              <c:strCache>
                <c:ptCount val="7"/>
                <c:pt idx="0">
                  <c:v>2008</c:v>
                </c:pt>
                <c:pt idx="1">
                  <c:v>2009</c:v>
                </c:pt>
                <c:pt idx="2">
                  <c:v>2010</c:v>
                </c:pt>
                <c:pt idx="3">
                  <c:v>2011</c:v>
                </c:pt>
                <c:pt idx="4">
                  <c:v>2012</c:v>
                </c:pt>
                <c:pt idx="5">
                  <c:v>2013</c:v>
                </c:pt>
                <c:pt idx="6">
                  <c:v>2014</c:v>
                </c:pt>
              </c:strCache>
            </c:strRef>
          </c:cat>
          <c:val>
            <c:numRef>
              <c:f>'KPI 5'!$J$7:$J$14</c:f>
              <c:numCache>
                <c:formatCode>General</c:formatCode>
                <c:ptCount val="7"/>
                <c:pt idx="0">
                  <c:v>717300</c:v>
                </c:pt>
                <c:pt idx="1">
                  <c:v>1442750</c:v>
                </c:pt>
                <c:pt idx="2">
                  <c:v>2027050</c:v>
                </c:pt>
                <c:pt idx="3">
                  <c:v>3965800</c:v>
                </c:pt>
                <c:pt idx="4">
                  <c:v>181975</c:v>
                </c:pt>
                <c:pt idx="5">
                  <c:v>23500</c:v>
                </c:pt>
                <c:pt idx="6">
                  <c:v>11200</c:v>
                </c:pt>
              </c:numCache>
            </c:numRef>
          </c:val>
          <c:smooth val="0"/>
          <c:extLst>
            <c:ext xmlns:c16="http://schemas.microsoft.com/office/drawing/2014/chart" uri="{C3380CC4-5D6E-409C-BE32-E72D297353CC}">
              <c16:uniqueId val="{00000004-53C4-49D0-93C8-D9B5089581A9}"/>
            </c:ext>
          </c:extLst>
        </c:ser>
        <c:dLbls>
          <c:showLegendKey val="0"/>
          <c:showVal val="0"/>
          <c:showCatName val="0"/>
          <c:showSerName val="0"/>
          <c:showPercent val="0"/>
          <c:showBubbleSize val="0"/>
        </c:dLbls>
        <c:marker val="1"/>
        <c:smooth val="0"/>
        <c:axId val="682216408"/>
        <c:axId val="682211488"/>
      </c:lineChart>
      <c:catAx>
        <c:axId val="682216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682211488"/>
        <c:crosses val="autoZero"/>
        <c:auto val="1"/>
        <c:lblAlgn val="ctr"/>
        <c:lblOffset val="100"/>
        <c:noMultiLvlLbl val="0"/>
      </c:catAx>
      <c:valAx>
        <c:axId val="682211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6822164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756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014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7f9262ee2f_0_26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7f9262ee2f_0_26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7" r:id="rId5"/>
    <p:sldLayoutId id="2147483658" r:id="rId6"/>
    <p:sldLayoutId id="2147483659" r:id="rId7"/>
    <p:sldLayoutId id="2147483660" r:id="rId8"/>
    <p:sldLayoutId id="2147483661" r:id="rId9"/>
    <p:sldLayoutId id="2147483663" r:id="rId10"/>
    <p:sldLayoutId id="2147483664" r:id="rId11"/>
    <p:sldLayoutId id="2147483665" r:id="rId12"/>
    <p:sldLayoutId id="2147483673" r:id="rId13"/>
    <p:sldLayoutId id="214748367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BANK ANALYTICS </a:t>
            </a:r>
            <a:endParaRPr dirty="0"/>
          </a:p>
        </p:txBody>
      </p:sp>
      <p:sp>
        <p:nvSpPr>
          <p:cNvPr id="163" name="Google Shape;163;p38"/>
          <p:cNvSpPr txBox="1">
            <a:spLocks noGrp="1"/>
          </p:cNvSpPr>
          <p:nvPr>
            <p:ph type="subTitle" idx="1"/>
          </p:nvPr>
        </p:nvSpPr>
        <p:spPr>
          <a:xfrm>
            <a:off x="4745184" y="3540974"/>
            <a:ext cx="3126194" cy="10713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latin typeface="Microsoft Himalaya" panose="01010100010101010101" pitchFamily="2" charset="0"/>
                <a:ea typeface="Microsoft Himalaya" panose="01010100010101010101" pitchFamily="2" charset="0"/>
                <a:cs typeface="Microsoft Himalaya" panose="01010100010101010101" pitchFamily="2" charset="0"/>
              </a:rPr>
              <a:t>    1.REDDY ESWAR THAI BABU </a:t>
            </a:r>
          </a:p>
          <a:p>
            <a:pPr algn="l"/>
            <a:r>
              <a:rPr lang="en-US" b="1" dirty="0">
                <a:latin typeface="Microsoft Himalaya" panose="01010100010101010101" pitchFamily="2" charset="0"/>
                <a:ea typeface="Microsoft Himalaya" panose="01010100010101010101" pitchFamily="2" charset="0"/>
                <a:cs typeface="Microsoft Himalaya" panose="01010100010101010101" pitchFamily="2" charset="0"/>
              </a:rPr>
              <a:t>2.SHEETESH KUMAR </a:t>
            </a:r>
          </a:p>
          <a:p>
            <a:pPr algn="l"/>
            <a:r>
              <a:rPr lang="en-US" b="1" dirty="0">
                <a:latin typeface="Microsoft Himalaya" panose="01010100010101010101" pitchFamily="2" charset="0"/>
                <a:ea typeface="Microsoft Himalaya" panose="01010100010101010101" pitchFamily="2" charset="0"/>
                <a:cs typeface="Microsoft Himalaya" panose="01010100010101010101" pitchFamily="2" charset="0"/>
              </a:rPr>
              <a:t>3.SHUBHAM RAJENDRA BHUTADA</a:t>
            </a:r>
          </a:p>
          <a:p>
            <a:pPr algn="l"/>
            <a:r>
              <a:rPr lang="en-US" b="1">
                <a:latin typeface="Microsoft Himalaya" panose="01010100010101010101" pitchFamily="2" charset="0"/>
                <a:ea typeface="Microsoft Himalaya" panose="01010100010101010101" pitchFamily="2" charset="0"/>
                <a:cs typeface="Microsoft Himalaya" panose="01010100010101010101" pitchFamily="2" charset="0"/>
              </a:rPr>
              <a:t>4.AJITKUMAR </a:t>
            </a:r>
            <a:r>
              <a:rPr lang="en-US" b="1" dirty="0">
                <a:latin typeface="Microsoft Himalaya" panose="01010100010101010101" pitchFamily="2" charset="0"/>
                <a:ea typeface="Microsoft Himalaya" panose="01010100010101010101" pitchFamily="2" charset="0"/>
                <a:cs typeface="Microsoft Himalaya" panose="01010100010101010101" pitchFamily="2" charset="0"/>
              </a:rPr>
              <a:t>KISHOR BHAGATN</a:t>
            </a:r>
            <a:endParaRPr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164" name="Google Shape;164;p38"/>
          <p:cNvSpPr txBox="1">
            <a:spLocks noGrp="1"/>
          </p:cNvSpPr>
          <p:nvPr>
            <p:ph type="ctrTitle"/>
          </p:nvPr>
        </p:nvSpPr>
        <p:spPr>
          <a:xfrm>
            <a:off x="2941650" y="2624375"/>
            <a:ext cx="3607068"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 </a:t>
            </a:r>
            <a:r>
              <a:rPr lang="en-US" sz="2200" b="0" dirty="0">
                <a:latin typeface="Montserrat ExtraLight"/>
                <a:ea typeface="Montserrat ExtraLight"/>
                <a:cs typeface="Montserrat ExtraLight"/>
                <a:sym typeface="Montserrat ExtraLight"/>
              </a:rPr>
              <a:t>DASHBOARD</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ustDataLst>
      <p:tags r:id="rId1"/>
    </p:custData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anim calcmode="lin" valueType="num">
                                      <p:cBhvr>
                                        <p:cTn id="8" dur="1000" fill="hold"/>
                                        <p:tgtEl>
                                          <p:spTgt spid="162"/>
                                        </p:tgtEl>
                                        <p:attrNameLst>
                                          <p:attrName>ppt_x</p:attrName>
                                        </p:attrNameLst>
                                      </p:cBhvr>
                                      <p:tavLst>
                                        <p:tav tm="0">
                                          <p:val>
                                            <p:strVal val="#ppt_x"/>
                                          </p:val>
                                        </p:tav>
                                        <p:tav tm="100000">
                                          <p:val>
                                            <p:strVal val="#ppt_x"/>
                                          </p:val>
                                        </p:tav>
                                      </p:tavLst>
                                    </p:anim>
                                    <p:anim calcmode="lin" valueType="num">
                                      <p:cBhvr>
                                        <p:cTn id="9"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pic>
        <p:nvPicPr>
          <p:cNvPr id="6" name="Picture 5" descr="BA Project (Excel) BANK [Repaired] - Excel">
            <a:extLst>
              <a:ext uri="{FF2B5EF4-FFF2-40B4-BE49-F238E27FC236}">
                <a16:creationId xmlns:a16="http://schemas.microsoft.com/office/drawing/2014/main" id="{656AF405-945C-4B97-A9E1-54B33652E723}"/>
              </a:ext>
            </a:extLst>
          </p:cNvPr>
          <p:cNvPicPr>
            <a:picLocks noChangeAspect="1"/>
          </p:cNvPicPr>
          <p:nvPr/>
        </p:nvPicPr>
        <p:blipFill rotWithShape="1">
          <a:blip r:embed="rId3"/>
          <a:srcRect l="1520" t="4130" r="13235" b="11937"/>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rippl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pic>
        <p:nvPicPr>
          <p:cNvPr id="7" name="Picture 6">
            <a:extLst>
              <a:ext uri="{FF2B5EF4-FFF2-40B4-BE49-F238E27FC236}">
                <a16:creationId xmlns:a16="http://schemas.microsoft.com/office/drawing/2014/main" id="{E9C712C0-2964-4CE7-A2A0-52F76AF688E7}"/>
              </a:ext>
            </a:extLst>
          </p:cNvPr>
          <p:cNvPicPr>
            <a:picLocks noChangeAspect="1"/>
          </p:cNvPicPr>
          <p:nvPr/>
        </p:nvPicPr>
        <p:blipFill>
          <a:blip r:embed="rId3"/>
          <a:stretch>
            <a:fillRect/>
          </a:stretch>
        </p:blipFill>
        <p:spPr>
          <a:xfrm>
            <a:off x="0" y="0"/>
            <a:ext cx="9144000" cy="5114243"/>
          </a:xfrm>
          <a:prstGeom prst="rect">
            <a:avLst/>
          </a:prstGeom>
        </p:spPr>
      </p:pic>
    </p:spTree>
    <p:extLst>
      <p:ext uri="{BB962C8B-B14F-4D97-AF65-F5344CB8AC3E}">
        <p14:creationId xmlns:p14="http://schemas.microsoft.com/office/powerpoint/2010/main" val="3015801322"/>
      </p:ext>
    </p:extLst>
  </p:cSld>
  <p:clrMapOvr>
    <a:masterClrMapping/>
  </p:clrMapOvr>
  <mc:AlternateContent xmlns:mc="http://schemas.openxmlformats.org/markup-compatibility/2006" xmlns:p15="http://schemas.microsoft.com/office/powerpoint/2012/main">
    <mc:Choice Requires="p15">
      <p:transition>
        <p15:prstTrans prst="crush"/>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pic>
        <p:nvPicPr>
          <p:cNvPr id="5" name="Picture 4" descr="Tableau - project tableau bank analytics">
            <a:extLst>
              <a:ext uri="{FF2B5EF4-FFF2-40B4-BE49-F238E27FC236}">
                <a16:creationId xmlns:a16="http://schemas.microsoft.com/office/drawing/2014/main" id="{329C7592-8FA7-4153-9438-AAB7E559FB9F}"/>
              </a:ext>
            </a:extLst>
          </p:cNvPr>
          <p:cNvPicPr>
            <a:picLocks noChangeAspect="1"/>
          </p:cNvPicPr>
          <p:nvPr/>
        </p:nvPicPr>
        <p:blipFill rotWithShape="1">
          <a:blip r:embed="rId3"/>
          <a:srcRect l="11639" t="8910" r="14157" b="13439"/>
          <a:stretch/>
        </p:blipFill>
        <p:spPr>
          <a:xfrm>
            <a:off x="0" y="0"/>
            <a:ext cx="9144000" cy="5143500"/>
          </a:xfrm>
          <a:prstGeom prst="rect">
            <a:avLst/>
          </a:prstGeom>
        </p:spPr>
      </p:pic>
    </p:spTree>
    <p:extLst>
      <p:ext uri="{BB962C8B-B14F-4D97-AF65-F5344CB8AC3E}">
        <p14:creationId xmlns:p14="http://schemas.microsoft.com/office/powerpoint/2010/main" val="1415847241"/>
      </p:ext>
    </p:extLst>
  </p:cSld>
  <p:clrMapOvr>
    <a:masterClrMapping/>
  </p:clrMapOvr>
  <mc:AlternateContent xmlns:mc="http://schemas.openxmlformats.org/markup-compatibility/2006" xmlns:p15="http://schemas.microsoft.com/office/powerpoint/2012/main">
    <mc:Choice Requires="p15">
      <p:transition>
        <p15:prstTrans prst="prestig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ySQL Workbench">
            <a:extLst>
              <a:ext uri="{FF2B5EF4-FFF2-40B4-BE49-F238E27FC236}">
                <a16:creationId xmlns:a16="http://schemas.microsoft.com/office/drawing/2014/main" id="{00B59E36-75D1-412B-B487-29F32CD8DE2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10600218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89" name="Google Shape;2089;p62"/>
          <p:cNvSpPr txBox="1">
            <a:spLocks noGrp="1"/>
          </p:cNvSpPr>
          <p:nvPr>
            <p:ph type="subTitle" idx="1"/>
          </p:nvPr>
        </p:nvSpPr>
        <p:spPr>
          <a:xfrm>
            <a:off x="192189" y="1769575"/>
            <a:ext cx="28716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THINGS THAT NEED TO BE DEVELOPED IN THIS PROJECT THIS MEANS SUGGESTIONS .</a:t>
            </a:r>
            <a:endParaRPr dirty="0"/>
          </a:p>
        </p:txBody>
      </p:sp>
      <p:sp>
        <p:nvSpPr>
          <p:cNvPr id="2091" name="Google Shape;2091;p62"/>
          <p:cNvSpPr txBox="1">
            <a:spLocks noGrp="1"/>
          </p:cNvSpPr>
          <p:nvPr>
            <p:ph type="title"/>
          </p:nvPr>
        </p:nvSpPr>
        <p:spPr>
          <a:xfrm>
            <a:off x="192189" y="435465"/>
            <a:ext cx="3223800" cy="941400"/>
          </a:xfrm>
          <a:prstGeom prst="rect">
            <a:avLst/>
          </a:prstGeom>
        </p:spPr>
        <p:txBody>
          <a:bodyPr spcFirstLastPara="1" wrap="square" lIns="91425" tIns="91425" rIns="91425" bIns="91425" anchor="t" anchorCtr="0">
            <a:noAutofit/>
          </a:bodyPr>
          <a:lstStyle/>
          <a:p>
            <a:pPr lvl="0"/>
            <a:r>
              <a:rPr lang="en-US" dirty="0"/>
              <a:t> </a:t>
            </a:r>
            <a:r>
              <a:rPr lang="en" dirty="0"/>
              <a:t>EXHORTATION</a:t>
            </a:r>
            <a:r>
              <a:rPr lang="en-US" dirty="0"/>
              <a:t>S:</a:t>
            </a:r>
            <a:endParaRPr dirty="0"/>
          </a:p>
        </p:txBody>
      </p:sp>
      <p:cxnSp>
        <p:nvCxnSpPr>
          <p:cNvPr id="2092" name="Google Shape;2092;p62"/>
          <p:cNvCxnSpPr/>
          <p:nvPr/>
        </p:nvCxnSpPr>
        <p:spPr>
          <a:xfrm>
            <a:off x="192189" y="43546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Rectangle 1">
            <a:extLst>
              <a:ext uri="{FF2B5EF4-FFF2-40B4-BE49-F238E27FC236}">
                <a16:creationId xmlns:a16="http://schemas.microsoft.com/office/drawing/2014/main" id="{860DB8F8-C959-41CA-957F-B66AF0785750}"/>
              </a:ext>
            </a:extLst>
          </p:cNvPr>
          <p:cNvSpPr>
            <a:spLocks noGrp="1" noChangeArrowheads="1"/>
          </p:cNvSpPr>
          <p:nvPr>
            <p:ph type="body" idx="2"/>
          </p:nvPr>
        </p:nvSpPr>
        <p:spPr bwMode="auto">
          <a:xfrm>
            <a:off x="3578216" y="731059"/>
            <a:ext cx="5540268"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Data Integration and Transformation</a:t>
            </a:r>
            <a:r>
              <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Challenge</a:t>
            </a:r>
            <a:r>
              <a:rPr kumimoji="0" lang="en-US" altLang="en-US" sz="1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The project faced difficulty in integrating and transforming data for various platforms like Excel, MySQL, Power BI, and Tableau.</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Suggestion</a:t>
            </a:r>
            <a:r>
              <a:rPr kumimoji="0" lang="en-US" altLang="en-US" sz="1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Develop a standardized process for data transformation across platforms to ensure consistency and accuracy.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Enhanced Risk Assessment</a:t>
            </a:r>
            <a:r>
              <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Observation</a:t>
            </a:r>
            <a:r>
              <a:rPr kumimoji="0" lang="en-US" altLang="en-US" sz="1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The data analysis indicated areas for improved risk assessment, especially concerning loan defaults.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Suggestion</a:t>
            </a:r>
            <a:r>
              <a:rPr kumimoji="0" lang="en-US" altLang="en-US" sz="1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Implement advanced risk assessment models using machine learning to predict loan defaults and optimize loan approval processes.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Improved Customer Segmentation</a:t>
            </a:r>
            <a:r>
              <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Observation</a:t>
            </a:r>
            <a:r>
              <a:rPr kumimoji="0" lang="en-US" altLang="en-US" sz="1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Different loan grades and states showed varying behaviors.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Suggestion</a:t>
            </a:r>
            <a:r>
              <a:rPr kumimoji="0" lang="en-US" altLang="en-US" sz="1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Utilize customer segmentation strategies to tailor loan products and offerings based on demographic and behavioral data.</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Optimization of Loan Offerings</a:t>
            </a:r>
            <a:r>
              <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Observation</a:t>
            </a:r>
            <a:r>
              <a:rPr kumimoji="0" lang="en-US" altLang="en-US" sz="1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Trends in loan amounts and statuses across states and time periods were identified.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Suggestion</a:t>
            </a:r>
            <a:r>
              <a:rPr kumimoji="0" lang="en-US" altLang="en-US" sz="1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Use these trends to create targeted loan products that meet the specific needs of different customer segments and states.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p61"/>
          <p:cNvSpPr txBox="1">
            <a:spLocks noGrp="1"/>
          </p:cNvSpPr>
          <p:nvPr>
            <p:ph type="title" idx="4294967295"/>
          </p:nvPr>
        </p:nvSpPr>
        <p:spPr>
          <a:xfrm>
            <a:off x="0" y="444500"/>
            <a:ext cx="4629150" cy="9413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r>
              <a:rPr lang="en-US" dirty="0">
                <a:solidFill>
                  <a:schemeClr val="accent4">
                    <a:lumMod val="75000"/>
                  </a:schemeClr>
                </a:solidFill>
              </a:rPr>
              <a:t>CONCLUSION : </a:t>
            </a:r>
            <a:endParaRPr dirty="0">
              <a:solidFill>
                <a:schemeClr val="accent4">
                  <a:lumMod val="75000"/>
                </a:schemeClr>
              </a:solidFill>
            </a:endParaRPr>
          </a:p>
        </p:txBody>
      </p:sp>
      <p:cxnSp>
        <p:nvCxnSpPr>
          <p:cNvPr id="2071" name="Google Shape;2071;p61"/>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084" name="Google Shape;2084;p61"/>
          <p:cNvCxnSpPr/>
          <p:nvPr/>
        </p:nvCxnSpPr>
        <p:spPr>
          <a:xfrm>
            <a:off x="1171385" y="4699000"/>
            <a:ext cx="67071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itle 2">
            <a:extLst>
              <a:ext uri="{FF2B5EF4-FFF2-40B4-BE49-F238E27FC236}">
                <a16:creationId xmlns:a16="http://schemas.microsoft.com/office/drawing/2014/main" id="{5AC21C00-33CB-461E-96A9-91754201D8DC}"/>
              </a:ext>
            </a:extLst>
          </p:cNvPr>
          <p:cNvSpPr>
            <a:spLocks noGrp="1"/>
          </p:cNvSpPr>
          <p:nvPr>
            <p:ph type="ctrTitle"/>
          </p:nvPr>
        </p:nvSpPr>
        <p:spPr>
          <a:xfrm>
            <a:off x="1669306" y="1385888"/>
            <a:ext cx="5359306" cy="2015385"/>
          </a:xfrm>
        </p:spPr>
        <p:txBody>
          <a:bodyPr/>
          <a:lstStyle/>
          <a:p>
            <a:r>
              <a:rPr lang="en-GB" sz="1100" dirty="0">
                <a:solidFill>
                  <a:schemeClr val="tx2">
                    <a:lumMod val="75000"/>
                  </a:schemeClr>
                </a:solidFill>
              </a:rPr>
              <a:t>The bank analysis project successfully utilized data analytics to enhance loan management and risk assessment processes. Key insights were gained into loan trends, customer segmentation, and the effectiveness of verification processes. By addressing the challenges faced, such as data integration and the need for improved risk models, the project suggests a path forward that includes standardizing data processes, refining risk assessment models, and leveraging advanced visualization tools. These steps are expected to optimize loan offerings, improve customer satisfaction, and enhance overall profitability for the bank</a:t>
            </a:r>
            <a:endParaRPr lang="en-US" sz="1100" dirty="0">
              <a:solidFill>
                <a:schemeClr val="tx2">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160" name="Google Shape;2160;p68"/>
          <p:cNvSpPr txBox="1">
            <a:spLocks noGrp="1"/>
          </p:cNvSpPr>
          <p:nvPr>
            <p:ph type="subTitle" idx="1"/>
          </p:nvPr>
        </p:nvSpPr>
        <p:spPr>
          <a:xfrm>
            <a:off x="924875" y="1684274"/>
            <a:ext cx="3305400" cy="173897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a:t>  </a:t>
            </a:r>
            <a:r>
              <a:rPr lang="en-GB" b="1" dirty="0">
                <a:latin typeface="Arial Narrow" panose="020B0606020202030204" pitchFamily="34" charset="0"/>
              </a:rPr>
              <a:t>1.REDDY ESWAR THAI BABU </a:t>
            </a:r>
          </a:p>
          <a:p>
            <a:r>
              <a:rPr lang="en-US" b="1" dirty="0">
                <a:latin typeface="Arial Narrow" panose="020B0606020202030204" pitchFamily="34" charset="0"/>
              </a:rPr>
              <a:t>2.SHEETESH KUMAR </a:t>
            </a:r>
          </a:p>
          <a:p>
            <a:r>
              <a:rPr lang="en-US" b="1" dirty="0">
                <a:latin typeface="Arial Narrow" panose="020B0606020202030204" pitchFamily="34" charset="0"/>
              </a:rPr>
              <a:t>3.SHUBHAM RAJENDRA BHUTADA</a:t>
            </a:r>
          </a:p>
          <a:p>
            <a:r>
              <a:rPr lang="en-US" b="1" dirty="0">
                <a:latin typeface="Arial Narrow" panose="020B0606020202030204" pitchFamily="34" charset="0"/>
              </a:rPr>
              <a:t>4.AJITKUMAR KISHOR BHAGAT</a:t>
            </a:r>
            <a:endParaRPr lang="en-IN" b="1" dirty="0">
              <a:latin typeface="Arial Narrow" panose="020B0606020202030204" pitchFamily="34" charset="0"/>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cxnSp>
        <p:nvCxnSpPr>
          <p:cNvPr id="2161" name="Google Shape;2161;p68"/>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useBgFill="1">
        <p:nvSpPr>
          <p:cNvPr id="2" name="Rectangle 1">
            <a:extLst>
              <a:ext uri="{FF2B5EF4-FFF2-40B4-BE49-F238E27FC236}">
                <a16:creationId xmlns:a16="http://schemas.microsoft.com/office/drawing/2014/main" id="{BD1E33D4-CFD8-42A5-8C0E-845731BBD967}"/>
              </a:ext>
            </a:extLst>
          </p:cNvPr>
          <p:cNvSpPr/>
          <p:nvPr/>
        </p:nvSpPr>
        <p:spPr>
          <a:xfrm>
            <a:off x="924870" y="3552874"/>
            <a:ext cx="3305405" cy="682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597120"/>
          </a:xfrm>
          <a:prstGeom prst="rect">
            <a:avLst/>
          </a:prstGeom>
        </p:spPr>
        <p:txBody>
          <a:bodyPr spcFirstLastPara="1" wrap="square" lIns="91425" tIns="91425" rIns="91425" bIns="91425" anchor="t" anchorCtr="0">
            <a:noAutofit/>
          </a:bodyPr>
          <a:lstStyle/>
          <a:p>
            <a:pPr lvl="0"/>
            <a:r>
              <a:rPr lang="en-US" dirty="0"/>
              <a:t>Introduction</a:t>
            </a:r>
            <a:endParaRPr dirty="0"/>
          </a:p>
        </p:txBody>
      </p:sp>
      <p:sp>
        <p:nvSpPr>
          <p:cNvPr id="171" name="Google Shape;171;p39"/>
          <p:cNvSpPr txBox="1">
            <a:spLocks noGrp="1"/>
          </p:cNvSpPr>
          <p:nvPr>
            <p:ph type="body" idx="1"/>
          </p:nvPr>
        </p:nvSpPr>
        <p:spPr>
          <a:xfrm>
            <a:off x="295835" y="1246025"/>
            <a:ext cx="5199545" cy="3039900"/>
          </a:xfrm>
          <a:prstGeom prst="rect">
            <a:avLst/>
          </a:prstGeom>
        </p:spPr>
        <p:txBody>
          <a:bodyPr spcFirstLastPara="1" wrap="square" lIns="91425" tIns="91425" rIns="91425" bIns="91425" anchor="t" anchorCtr="0">
            <a:noAutofit/>
          </a:bodyPr>
          <a:lstStyle/>
          <a:p>
            <a:r>
              <a:rPr lang="en-US" sz="1800" b="1" dirty="0"/>
              <a:t>The  Bank Data Loan Project aims to leverage data analytics to improve loan management processes, enhance risk assessment, and optimize loan offerings for better customer satisfaction and profitability.</a:t>
            </a:r>
            <a:endParaRPr lang="en-IN" sz="1800" b="1"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Content Placeholder 8">
            <a:extLst>
              <a:ext uri="{FF2B5EF4-FFF2-40B4-BE49-F238E27FC236}">
                <a16:creationId xmlns:a16="http://schemas.microsoft.com/office/drawing/2014/main" id="{6CCDF5B6-40EC-4238-A5A8-CCFCB8F289B8}"/>
              </a:ext>
            </a:extLst>
          </p:cNvPr>
          <p:cNvPicPr>
            <a:picLocks noChangeAspect="1"/>
          </p:cNvPicPr>
          <p:nvPr/>
        </p:nvPicPr>
        <p:blipFill>
          <a:blip r:embed="rId4"/>
          <a:stretch>
            <a:fillRect/>
          </a:stretch>
        </p:blipFill>
        <p:spPr>
          <a:xfrm>
            <a:off x="0" y="3822700"/>
            <a:ext cx="8229600" cy="1320800"/>
          </a:xfrm>
          <a:prstGeom prst="rect">
            <a:avLst/>
          </a:prstGeom>
          <a:noFill/>
          <a:ln>
            <a:noFill/>
          </a:ln>
          <a:effectLst>
            <a:outerShdw blurRad="292100" dist="139700" dir="2700000" algn="tl" rotWithShape="0">
              <a:srgbClr val="333333">
                <a:alpha val="65000"/>
              </a:srgbClr>
            </a:outerShdw>
          </a:effectLst>
        </p:spPr>
      </p:pic>
    </p:spTree>
    <p:custDataLst>
      <p:tags r:id="rId1"/>
    </p:custData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79" name="Google Shape;179;p40"/>
          <p:cNvSpPr txBox="1">
            <a:spLocks noGrp="1"/>
          </p:cNvSpPr>
          <p:nvPr>
            <p:ph type="title"/>
          </p:nvPr>
        </p:nvSpPr>
        <p:spPr>
          <a:xfrm>
            <a:off x="3644261"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DASHBOARDS</a:t>
            </a:r>
            <a:endParaRPr dirty="0"/>
          </a:p>
        </p:txBody>
      </p:sp>
      <p:sp>
        <p:nvSpPr>
          <p:cNvPr id="180" name="Google Shape;180;p40"/>
          <p:cNvSpPr txBox="1">
            <a:spLocks noGrp="1"/>
          </p:cNvSpPr>
          <p:nvPr>
            <p:ph type="subTitle" idx="1"/>
          </p:nvPr>
        </p:nvSpPr>
        <p:spPr>
          <a:xfrm>
            <a:off x="3644261" y="3148075"/>
            <a:ext cx="2196674"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100" dirty="0"/>
              <a:t>AS PER MY INSIGHTS EXCEL,TABLEAU,POWERBI</a:t>
            </a:r>
          </a:p>
          <a:p>
            <a:pPr marL="0" lvl="0" indent="0" algn="ctr" rtl="0">
              <a:spcBef>
                <a:spcPts val="0"/>
              </a:spcBef>
              <a:spcAft>
                <a:spcPts val="0"/>
              </a:spcAft>
              <a:buNone/>
            </a:pPr>
            <a:r>
              <a:rPr lang="en-GB" sz="1100" dirty="0"/>
              <a:t>DASHBOARDS HAVE BEEN CREATED </a:t>
            </a:r>
            <a:endParaRPr sz="1100" dirty="0"/>
          </a:p>
        </p:txBody>
      </p:sp>
      <p:sp>
        <p:nvSpPr>
          <p:cNvPr id="181" name="Google Shape;181;p40"/>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a:t>
            </a:r>
            <a:endParaRPr dirty="0"/>
          </a:p>
        </p:txBody>
      </p:sp>
      <p:sp>
        <p:nvSpPr>
          <p:cNvPr id="182" name="Google Shape;182;p40"/>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100" dirty="0"/>
              <a:t>THERE IS A CONCLUSION WHICH CAN USE FOR THIS PROJECT</a:t>
            </a:r>
            <a:endParaRPr sz="1100" dirty="0"/>
          </a:p>
        </p:txBody>
      </p:sp>
      <p:sp>
        <p:nvSpPr>
          <p:cNvPr id="183" name="Google Shape;183;p40"/>
          <p:cNvSpPr txBox="1">
            <a:spLocks noGrp="1"/>
          </p:cNvSpPr>
          <p:nvPr>
            <p:ph type="title" idx="4"/>
          </p:nvPr>
        </p:nvSpPr>
        <p:spPr>
          <a:xfrm>
            <a:off x="1259969" y="2651236"/>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K P I ‘ S</a:t>
            </a:r>
            <a:endParaRPr dirty="0"/>
          </a:p>
        </p:txBody>
      </p:sp>
      <p:sp>
        <p:nvSpPr>
          <p:cNvPr id="184" name="Google Shape;184;p40"/>
          <p:cNvSpPr txBox="1">
            <a:spLocks noGrp="1"/>
          </p:cNvSpPr>
          <p:nvPr>
            <p:ph type="subTitle" idx="5"/>
          </p:nvPr>
        </p:nvSpPr>
        <p:spPr>
          <a:xfrm>
            <a:off x="1317812" y="3148075"/>
            <a:ext cx="2140535" cy="1477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100" dirty="0"/>
              <a:t>KPI”S ARE THE KEY PERFORMANCE INDICATORS WHICH WAS GIVEN IS EXPLAIN IN NEXT 5 PAGES </a:t>
            </a:r>
            <a:endParaRPr sz="1100" dirty="0"/>
          </a:p>
        </p:txBody>
      </p:sp>
      <p:sp>
        <p:nvSpPr>
          <p:cNvPr id="185" name="Google Shape;185;p40"/>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500" y="2832875"/>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n w="22225">
                  <a:solidFill>
                    <a:schemeClr val="accent2"/>
                  </a:solidFill>
                  <a:prstDash val="solid"/>
                </a:ln>
                <a:solidFill>
                  <a:schemeClr val="accent2">
                    <a:lumMod val="40000"/>
                    <a:lumOff val="60000"/>
                  </a:schemeClr>
                </a:solidFill>
                <a:effectLst>
                  <a:glow rad="101600">
                    <a:schemeClr val="accent5">
                      <a:satMod val="175000"/>
                      <a:alpha val="40000"/>
                    </a:schemeClr>
                  </a:glow>
                </a:effectLst>
              </a:rPr>
              <a:t>COMING TO </a:t>
            </a:r>
            <a:r>
              <a:rPr lang="en-US" sz="1600" dirty="0">
                <a:effectLst>
                  <a:glow rad="63500">
                    <a:schemeClr val="accent3">
                      <a:satMod val="175000"/>
                      <a:alpha val="40000"/>
                    </a:schemeClr>
                  </a:glow>
                </a:effectLst>
              </a:rPr>
              <a:t>KEY PERFORMANCE INDICATORS</a:t>
            </a:r>
            <a:endParaRPr sz="1600" dirty="0">
              <a:effectLst>
                <a:glow rad="63500">
                  <a:schemeClr val="accent3">
                    <a:satMod val="175000"/>
                    <a:alpha val="40000"/>
                  </a:schemeClr>
                </a:glow>
              </a:effectLst>
            </a:endParaRPr>
          </a:p>
        </p:txBody>
      </p:sp>
    </p:spTree>
  </p:cSld>
  <p:clrMapOvr>
    <a:masterClrMapping/>
  </p:clrMapOvr>
  <mc:AlternateContent xmlns:mc="http://schemas.openxmlformats.org/markup-compatibility/2006" xmlns:p14="http://schemas.microsoft.com/office/powerpoint/2010/main">
    <mc:Choice Requires="p14">
      <p:transition p14:dur="250">
        <p14:ferris dir="l"/>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875487" y="486689"/>
            <a:ext cx="5276541" cy="941400"/>
          </a:xfrm>
          <a:prstGeom prst="rect">
            <a:avLst/>
          </a:prstGeom>
        </p:spPr>
        <p:txBody>
          <a:bodyPr spcFirstLastPara="1" wrap="square" lIns="91425" tIns="91425" rIns="91425" bIns="91425" anchor="t" anchorCtr="0">
            <a:noAutofit/>
          </a:bodyPr>
          <a:lstStyle/>
          <a:p>
            <a:pPr lvl="0"/>
            <a:r>
              <a:rPr lang="en-US" sz="2000" b="1" dirty="0">
                <a:solidFill>
                  <a:schemeClr val="tx2">
                    <a:lumMod val="50000"/>
                  </a:schemeClr>
                </a:solidFill>
              </a:rPr>
              <a:t>YEAR WISE LOAN AMOUNT STATS </a:t>
            </a:r>
            <a:endParaRPr sz="2000" dirty="0">
              <a:solidFill>
                <a:schemeClr val="tx2">
                  <a:lumMod val="50000"/>
                </a:schemeClr>
              </a:solidFill>
            </a:endParaRPr>
          </a:p>
        </p:txBody>
      </p:sp>
      <p:sp>
        <p:nvSpPr>
          <p:cNvPr id="215" name="Google Shape;215;p44"/>
          <p:cNvSpPr txBox="1">
            <a:spLocks noGrp="1"/>
          </p:cNvSpPr>
          <p:nvPr>
            <p:ph type="body" idx="1"/>
          </p:nvPr>
        </p:nvSpPr>
        <p:spPr>
          <a:xfrm>
            <a:off x="4572001" y="921129"/>
            <a:ext cx="2978524" cy="3576908"/>
          </a:xfrm>
          <a:prstGeom prst="rect">
            <a:avLst/>
          </a:prstGeom>
        </p:spPr>
        <p:txBody>
          <a:bodyPr spcFirstLastPara="1" wrap="square" lIns="91425" tIns="91425" rIns="91425" bIns="91425" anchor="t" anchorCtr="0">
            <a:noAutofit/>
          </a:bodyPr>
          <a:lstStyle/>
          <a:p>
            <a:r>
              <a:rPr lang="en-US" dirty="0">
                <a:latin typeface="Times New Roman" panose="02020603050405020304" pitchFamily="18" charset="0"/>
                <a:cs typeface="Times New Roman" panose="02020603050405020304" pitchFamily="18" charset="0"/>
              </a:rPr>
              <a:t>In 2007, the loan sanction amount was 2219275.</a:t>
            </a:r>
          </a:p>
          <a:p>
            <a:r>
              <a:rPr lang="en-US" dirty="0">
                <a:latin typeface="Times New Roman" panose="02020603050405020304" pitchFamily="18" charset="0"/>
                <a:cs typeface="Times New Roman" panose="02020603050405020304" pitchFamily="18" charset="0"/>
              </a:rPr>
              <a:t>In 2008, the loan sanction amount increased to 14390275.</a:t>
            </a:r>
          </a:p>
          <a:p>
            <a:r>
              <a:rPr lang="en-US" dirty="0">
                <a:latin typeface="Times New Roman" panose="02020603050405020304" pitchFamily="18" charset="0"/>
                <a:cs typeface="Times New Roman" panose="02020603050405020304" pitchFamily="18" charset="0"/>
              </a:rPr>
              <a:t>In 2009, there was a significant increase, with a positive number of  46429825</a:t>
            </a:r>
          </a:p>
          <a:p>
            <a:r>
              <a:rPr lang="en-US" dirty="0">
                <a:latin typeface="Times New Roman" panose="02020603050405020304" pitchFamily="18" charset="0"/>
                <a:cs typeface="Times New Roman" panose="02020603050405020304" pitchFamily="18" charset="0"/>
              </a:rPr>
              <a:t>In 2010, the loan sanction amount rose to 122050200.</a:t>
            </a:r>
          </a:p>
          <a:p>
            <a:r>
              <a:rPr lang="en-US" dirty="0">
                <a:latin typeface="Times New Roman" panose="02020603050405020304" pitchFamily="18" charset="0"/>
                <a:cs typeface="Times New Roman" panose="02020603050405020304" pitchFamily="18" charset="0"/>
              </a:rPr>
              <a:t>In 2011, the loan sanction amount further increased to 260506575</a:t>
            </a:r>
            <a:r>
              <a:rPr lang="en-US" dirty="0"/>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CAN SEE HERE THE YEAR WISE LOAN AMOUNT HAVE BEEN INCREASED </a:t>
            </a:r>
          </a:p>
          <a:p>
            <a:endParaRPr lang="en-US" dirty="0"/>
          </a:p>
          <a:p>
            <a:endParaRPr lang="en-IN" dirty="0"/>
          </a:p>
          <a:p>
            <a:pPr marL="0" lvl="0" indent="0" algn="l" rtl="0">
              <a:spcBef>
                <a:spcPts val="0"/>
              </a:spcBef>
              <a:spcAft>
                <a:spcPts val="0"/>
              </a:spcAft>
              <a:buNone/>
            </a:pPr>
            <a:endParaRPr dirty="0"/>
          </a:p>
        </p:txBody>
      </p:sp>
      <p:cxnSp>
        <p:nvCxnSpPr>
          <p:cNvPr id="216" name="Google Shape;216;p44"/>
          <p:cNvCxnSpPr>
            <a:cxnSpLocks/>
          </p:cNvCxnSpPr>
          <p:nvPr/>
        </p:nvCxnSpPr>
        <p:spPr>
          <a:xfrm>
            <a:off x="996511" y="486689"/>
            <a:ext cx="448316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8" name="Content Placeholder 7">
            <a:extLst>
              <a:ext uri="{FF2B5EF4-FFF2-40B4-BE49-F238E27FC236}">
                <a16:creationId xmlns:a16="http://schemas.microsoft.com/office/drawing/2014/main" id="{F33ECF37-5BEA-4730-A2AA-AA7CFD972D65}"/>
              </a:ext>
            </a:extLst>
          </p:cNvPr>
          <p:cNvPicPr>
            <a:picLocks noChangeAspect="1"/>
          </p:cNvPicPr>
          <p:nvPr/>
        </p:nvPicPr>
        <p:blipFill>
          <a:blip r:embed="rId4"/>
          <a:stretch>
            <a:fillRect/>
          </a:stretch>
        </p:blipFill>
        <p:spPr>
          <a:xfrm>
            <a:off x="697504" y="1428089"/>
            <a:ext cx="3652619" cy="260027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honeycomb/>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65197"/>
            <a:ext cx="5395065" cy="415584"/>
          </a:xfrm>
          <a:prstGeom prst="rect">
            <a:avLst/>
          </a:prstGeom>
        </p:spPr>
        <p:txBody>
          <a:bodyPr spcFirstLastPara="1" wrap="square" lIns="91425" tIns="91425" rIns="91425" bIns="91425" anchor="t" anchorCtr="0">
            <a:noAutofit/>
          </a:bodyPr>
          <a:lstStyle/>
          <a:p>
            <a:r>
              <a:rPr lang="en-US" sz="2000" b="1" dirty="0"/>
              <a:t>Grade and Sub Grade wise </a:t>
            </a:r>
            <a:r>
              <a:rPr lang="en-US" sz="2000" b="1" dirty="0" err="1"/>
              <a:t>Revol_Bal</a:t>
            </a:r>
            <a:endParaRPr lang="en-IN" sz="2000" dirty="0"/>
          </a:p>
        </p:txBody>
      </p:sp>
      <p:cxnSp>
        <p:nvCxnSpPr>
          <p:cNvPr id="222" name="Google Shape;222;p45"/>
          <p:cNvCxnSpPr>
            <a:cxnSpLocks/>
          </p:cNvCxnSpPr>
          <p:nvPr/>
        </p:nvCxnSpPr>
        <p:spPr>
          <a:xfrm>
            <a:off x="1026200" y="414022"/>
            <a:ext cx="3391159"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938500" y="1385047"/>
            <a:ext cx="4951018" cy="3301253"/>
          </a:xfrm>
          <a:prstGeom prst="rect">
            <a:avLst/>
          </a:prstGeom>
        </p:spPr>
        <p:txBody>
          <a:bodyPr spcFirstLastPara="1" wrap="square" lIns="91425" tIns="91425" rIns="91425" bIns="91425" anchor="b" anchorCtr="0">
            <a:noAutofit/>
          </a:bodyPr>
          <a:lstStyle/>
          <a:p>
            <a:pPr algn="l"/>
            <a:r>
              <a:rPr lang="en-US" sz="1200" b="1" dirty="0">
                <a:solidFill>
                  <a:schemeClr val="bg1"/>
                </a:solidFill>
                <a:latin typeface="Times New Roman" panose="02020603050405020304" pitchFamily="18" charset="0"/>
                <a:cs typeface="Times New Roman" panose="02020603050405020304" pitchFamily="18" charset="0"/>
              </a:rPr>
              <a:t>Grade A:</a:t>
            </a:r>
            <a:r>
              <a:rPr lang="en-US" sz="1200" dirty="0">
                <a:solidFill>
                  <a:schemeClr val="bg1"/>
                </a:solidFill>
                <a:latin typeface="Times New Roman" panose="02020603050405020304" pitchFamily="18" charset="0"/>
                <a:cs typeface="Times New Roman" panose="02020603050405020304" pitchFamily="18" charset="0"/>
              </a:rPr>
              <a:t> The total number of students in grade A is 113,651,965.</a:t>
            </a:r>
            <a:br>
              <a:rPr lang="en-US" sz="1200" dirty="0">
                <a:solidFill>
                  <a:schemeClr val="bg1"/>
                </a:solidFill>
                <a:latin typeface="Times New Roman" panose="02020603050405020304" pitchFamily="18" charset="0"/>
                <a:cs typeface="Times New Roman" panose="02020603050405020304" pitchFamily="18" charset="0"/>
              </a:rPr>
            </a:br>
            <a:br>
              <a:rPr lang="en-US" sz="1200" dirty="0">
                <a:solidFill>
                  <a:schemeClr val="bg1"/>
                </a:solidFill>
                <a:latin typeface="Times New Roman" panose="02020603050405020304" pitchFamily="18" charset="0"/>
                <a:cs typeface="Times New Roman" panose="02020603050405020304" pitchFamily="18" charset="0"/>
              </a:rPr>
            </a:br>
            <a:r>
              <a:rPr lang="en-US" sz="1200" b="1" dirty="0">
                <a:solidFill>
                  <a:schemeClr val="bg1"/>
                </a:solidFill>
                <a:latin typeface="Times New Roman" panose="02020603050405020304" pitchFamily="18" charset="0"/>
                <a:cs typeface="Times New Roman" panose="02020603050405020304" pitchFamily="18" charset="0"/>
              </a:rPr>
              <a:t> Grade B:</a:t>
            </a:r>
            <a:r>
              <a:rPr lang="en-US" sz="1200" dirty="0">
                <a:solidFill>
                  <a:schemeClr val="bg1"/>
                </a:solidFill>
                <a:latin typeface="Times New Roman" panose="02020603050405020304" pitchFamily="18" charset="0"/>
                <a:cs typeface="Times New Roman" panose="02020603050405020304" pitchFamily="18" charset="0"/>
              </a:rPr>
              <a:t> The total number of students in grade B is 88,044,567 (21,842,079 in B81, 26,478,439 in B82, and 39,723,554 in B3).</a:t>
            </a:r>
            <a:br>
              <a:rPr lang="en-US" sz="1200" dirty="0">
                <a:solidFill>
                  <a:schemeClr val="bg1"/>
                </a:solidFill>
                <a:latin typeface="Times New Roman" panose="02020603050405020304" pitchFamily="18" charset="0"/>
                <a:cs typeface="Times New Roman" panose="02020603050405020304" pitchFamily="18" charset="0"/>
              </a:rPr>
            </a:br>
            <a:br>
              <a:rPr lang="en-US" sz="1200" dirty="0">
                <a:solidFill>
                  <a:schemeClr val="bg1"/>
                </a:solidFill>
                <a:latin typeface="Times New Roman" panose="02020603050405020304" pitchFamily="18" charset="0"/>
                <a:cs typeface="Times New Roman" panose="02020603050405020304" pitchFamily="18" charset="0"/>
              </a:rPr>
            </a:br>
            <a:r>
              <a:rPr lang="en-US" sz="1200" b="1" dirty="0">
                <a:solidFill>
                  <a:schemeClr val="bg1"/>
                </a:solidFill>
                <a:latin typeface="Times New Roman" panose="02020603050405020304" pitchFamily="18" charset="0"/>
                <a:cs typeface="Times New Roman" panose="02020603050405020304" pitchFamily="18" charset="0"/>
              </a:rPr>
              <a:t> Grade C:</a:t>
            </a:r>
            <a:r>
              <a:rPr lang="en-US" sz="1200" dirty="0">
                <a:solidFill>
                  <a:schemeClr val="bg1"/>
                </a:solidFill>
                <a:latin typeface="Times New Roman" panose="02020603050405020304" pitchFamily="18" charset="0"/>
                <a:cs typeface="Times New Roman" panose="02020603050405020304" pitchFamily="18" charset="0"/>
              </a:rPr>
              <a:t> The total number of students in grade C is 83,237,409 (29,384,926 in C1, 27,321,114 in C2, 20,531,370 in C3, and 16,867,691 in C4).</a:t>
            </a:r>
            <a:br>
              <a:rPr lang="en-US" sz="1200" dirty="0">
                <a:solidFill>
                  <a:schemeClr val="bg1"/>
                </a:solidFill>
                <a:latin typeface="Times New Roman" panose="02020603050405020304" pitchFamily="18" charset="0"/>
                <a:cs typeface="Times New Roman" panose="02020603050405020304" pitchFamily="18" charset="0"/>
              </a:rPr>
            </a:br>
            <a:br>
              <a:rPr lang="en-US" sz="1200" dirty="0">
                <a:solidFill>
                  <a:schemeClr val="bg1"/>
                </a:solidFill>
                <a:latin typeface="Times New Roman" panose="02020603050405020304" pitchFamily="18" charset="0"/>
                <a:cs typeface="Times New Roman" panose="02020603050405020304" pitchFamily="18" charset="0"/>
              </a:rPr>
            </a:br>
            <a:r>
              <a:rPr lang="en-US" sz="1200" b="1" dirty="0">
                <a:solidFill>
                  <a:schemeClr val="bg1"/>
                </a:solidFill>
                <a:latin typeface="Times New Roman" panose="02020603050405020304" pitchFamily="18" charset="0"/>
                <a:cs typeface="Times New Roman" panose="02020603050405020304" pitchFamily="18" charset="0"/>
              </a:rPr>
              <a:t> Grade D:</a:t>
            </a:r>
            <a:r>
              <a:rPr lang="en-US" sz="1200" dirty="0">
                <a:solidFill>
                  <a:schemeClr val="bg1"/>
                </a:solidFill>
                <a:latin typeface="Times New Roman" panose="02020603050405020304" pitchFamily="18" charset="0"/>
                <a:cs typeface="Times New Roman" panose="02020603050405020304" pitchFamily="18" charset="0"/>
              </a:rPr>
              <a:t> The total number of students in grade D is 60,549,477 (12,130,255 in D1, 18,570,972 in D2, 16,793,781 in D3, 13,742,947 in D4, and 13,252,474 in D5).</a:t>
            </a:r>
            <a:br>
              <a:rPr lang="en-US" sz="1200" dirty="0">
                <a:solidFill>
                  <a:schemeClr val="bg1"/>
                </a:solidFill>
                <a:latin typeface="Times New Roman" panose="02020603050405020304" pitchFamily="18" charset="0"/>
                <a:cs typeface="Times New Roman" panose="02020603050405020304" pitchFamily="18" charset="0"/>
              </a:rPr>
            </a:br>
            <a:br>
              <a:rPr lang="en-US" sz="1200" dirty="0">
                <a:solidFill>
                  <a:schemeClr val="bg1"/>
                </a:solidFill>
                <a:latin typeface="Times New Roman" panose="02020603050405020304" pitchFamily="18" charset="0"/>
                <a:cs typeface="Times New Roman" panose="02020603050405020304" pitchFamily="18" charset="0"/>
              </a:rPr>
            </a:br>
            <a:r>
              <a:rPr lang="en-US" sz="1200" b="1" dirty="0">
                <a:solidFill>
                  <a:schemeClr val="bg1"/>
                </a:solidFill>
                <a:latin typeface="Times New Roman" panose="02020603050405020304" pitchFamily="18" charset="0"/>
                <a:cs typeface="Times New Roman" panose="02020603050405020304" pitchFamily="18" charset="0"/>
              </a:rPr>
              <a:t> Grade E:</a:t>
            </a:r>
            <a:r>
              <a:rPr lang="en-US" sz="1200" dirty="0">
                <a:solidFill>
                  <a:schemeClr val="bg1"/>
                </a:solidFill>
                <a:latin typeface="Times New Roman" panose="02020603050405020304" pitchFamily="18" charset="0"/>
                <a:cs typeface="Times New Roman" panose="02020603050405020304" pitchFamily="18" charset="0"/>
              </a:rPr>
              <a:t> The total number of students in grade E is 30,374,620 (11,132,588 in E1, 10,242,033 in E2, 9,039,059 in E3, 7,990,991 in E4, and 7,669,868 in ES).</a:t>
            </a:r>
            <a:br>
              <a:rPr lang="en-US" sz="1200" dirty="0">
                <a:solidFill>
                  <a:schemeClr val="bg1"/>
                </a:solidFill>
                <a:latin typeface="Times New Roman" panose="02020603050405020304" pitchFamily="18" charset="0"/>
                <a:cs typeface="Times New Roman" panose="02020603050405020304" pitchFamily="18" charset="0"/>
              </a:rPr>
            </a:br>
            <a:br>
              <a:rPr lang="en-US" sz="1200" dirty="0">
                <a:solidFill>
                  <a:schemeClr val="bg1"/>
                </a:solidFill>
                <a:latin typeface="Times New Roman" panose="02020603050405020304" pitchFamily="18" charset="0"/>
                <a:cs typeface="Times New Roman" panose="02020603050405020304" pitchFamily="18" charset="0"/>
              </a:rPr>
            </a:br>
            <a:r>
              <a:rPr lang="en-US" sz="1200" b="1" dirty="0">
                <a:solidFill>
                  <a:schemeClr val="bg1"/>
                </a:solidFill>
                <a:latin typeface="Times New Roman" panose="02020603050405020304" pitchFamily="18" charset="0"/>
                <a:cs typeface="Times New Roman" panose="02020603050405020304" pitchFamily="18" charset="0"/>
              </a:rPr>
              <a:t> Grand Total:</a:t>
            </a:r>
            <a:r>
              <a:rPr lang="en-US" sz="1200" dirty="0">
                <a:solidFill>
                  <a:schemeClr val="bg1"/>
                </a:solidFill>
                <a:latin typeface="Times New Roman" panose="02020603050405020304" pitchFamily="18" charset="0"/>
                <a:cs typeface="Times New Roman" panose="02020603050405020304" pitchFamily="18" charset="0"/>
              </a:rPr>
              <a:t> The total number of students across all grades is 375,858,038.</a:t>
            </a:r>
          </a:p>
        </p:txBody>
      </p:sp>
      <p:pic>
        <p:nvPicPr>
          <p:cNvPr id="8" name="Picture 7">
            <a:extLst>
              <a:ext uri="{FF2B5EF4-FFF2-40B4-BE49-F238E27FC236}">
                <a16:creationId xmlns:a16="http://schemas.microsoft.com/office/drawing/2014/main" id="{EC71266C-E3D2-422C-9C51-27B7488A63E6}"/>
              </a:ext>
            </a:extLst>
          </p:cNvPr>
          <p:cNvPicPr>
            <a:picLocks noChangeAspect="1"/>
          </p:cNvPicPr>
          <p:nvPr/>
        </p:nvPicPr>
        <p:blipFill>
          <a:blip r:embed="rId3"/>
          <a:stretch>
            <a:fillRect/>
          </a:stretch>
        </p:blipFill>
        <p:spPr>
          <a:xfrm>
            <a:off x="6202680" y="1715094"/>
            <a:ext cx="2179320" cy="315333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499" y="445025"/>
            <a:ext cx="5939671" cy="941400"/>
          </a:xfrm>
          <a:prstGeom prst="rect">
            <a:avLst/>
          </a:prstGeom>
        </p:spPr>
        <p:txBody>
          <a:bodyPr spcFirstLastPara="1" wrap="square" lIns="91425" tIns="91425" rIns="91425" bIns="91425" anchor="t" anchorCtr="0">
            <a:noAutofit/>
          </a:bodyPr>
          <a:lstStyle/>
          <a:p>
            <a:r>
              <a:rPr lang="en-US" dirty="0"/>
              <a:t> </a:t>
            </a:r>
            <a:r>
              <a:rPr lang="en-US" sz="2000" b="1" dirty="0"/>
              <a:t>Total Status of Verified and Non Verified</a:t>
            </a:r>
            <a:br>
              <a:rPr lang="en-IN" sz="2000" dirty="0"/>
            </a:br>
            <a:endParaRPr sz="2000" dirty="0"/>
          </a:p>
        </p:txBody>
      </p:sp>
      <p:cxnSp>
        <p:nvCxnSpPr>
          <p:cNvPr id="234" name="Google Shape;234;p46"/>
          <p:cNvCxnSpPr>
            <a:cxnSpLocks/>
          </p:cNvCxnSpPr>
          <p:nvPr/>
        </p:nvCxnSpPr>
        <p:spPr>
          <a:xfrm>
            <a:off x="1026200" y="414022"/>
            <a:ext cx="4460200" cy="31003"/>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0" name="Google Shape;240;p46"/>
          <p:cNvSpPr txBox="1">
            <a:spLocks noGrp="1"/>
          </p:cNvSpPr>
          <p:nvPr>
            <p:ph type="subTitle" idx="6"/>
          </p:nvPr>
        </p:nvSpPr>
        <p:spPr>
          <a:xfrm>
            <a:off x="5286990" y="1271587"/>
            <a:ext cx="2847433" cy="3155227"/>
          </a:xfrm>
          <a:prstGeom prst="rect">
            <a:avLst/>
          </a:prstGeom>
        </p:spPr>
        <p:txBody>
          <a:bodyPr spcFirstLastPara="1" wrap="square" lIns="91425" tIns="91425" rIns="91425" bIns="91425" anchor="t" anchorCtr="0">
            <a:noAutofit/>
          </a:bodyPr>
          <a:lstStyle/>
          <a:p>
            <a:r>
              <a:rPr lang="en-US" dirty="0">
                <a:solidFill>
                  <a:schemeClr val="bg1"/>
                </a:solidFill>
                <a:latin typeface="Times New Roman" panose="02020603050405020304" pitchFamily="18" charset="0"/>
                <a:cs typeface="Times New Roman" panose="02020603050405020304" pitchFamily="18" charset="0"/>
              </a:rPr>
              <a:t>“Total Status of Verified and Non Verified”. The pie chart shows the distribution of verified and non-verified employees. </a:t>
            </a:r>
          </a:p>
          <a:p>
            <a:endParaRPr lang="en-US" dirty="0">
              <a:solidFill>
                <a:schemeClr val="bg1"/>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Verified:</a:t>
            </a:r>
            <a:r>
              <a:rPr lang="en-US" dirty="0">
                <a:solidFill>
                  <a:schemeClr val="bg1"/>
                </a:solidFill>
                <a:latin typeface="Times New Roman" panose="02020603050405020304" pitchFamily="18" charset="0"/>
                <a:cs typeface="Times New Roman" panose="02020603050405020304" pitchFamily="18" charset="0"/>
              </a:rPr>
              <a:t> The amount sanctioned of verified employees is 220M. There are 59% verified employees.</a:t>
            </a:r>
          </a:p>
          <a:p>
            <a:pPr algn="l">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Non-Verified:</a:t>
            </a:r>
            <a:r>
              <a:rPr lang="en-US" dirty="0">
                <a:solidFill>
                  <a:schemeClr val="bg1"/>
                </a:solidFill>
                <a:latin typeface="Times New Roman" panose="02020603050405020304" pitchFamily="18" charset="0"/>
                <a:cs typeface="Times New Roman" panose="02020603050405020304" pitchFamily="18" charset="0"/>
              </a:rPr>
              <a:t> The amount of non-verified employees is 154M. There are 41% non-verified employees</a:t>
            </a:r>
            <a:r>
              <a:rPr lang="en-US" dirty="0">
                <a:solidFill>
                  <a:schemeClr val="bg1"/>
                </a:solidFill>
                <a:latin typeface="Google Sans"/>
              </a:rPr>
              <a:t>.</a:t>
            </a: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Content Placeholder 7">
            <a:extLst>
              <a:ext uri="{FF2B5EF4-FFF2-40B4-BE49-F238E27FC236}">
                <a16:creationId xmlns:a16="http://schemas.microsoft.com/office/drawing/2014/main" id="{9E5AB9A8-F394-46BE-8074-DE31DC3FBAFC}"/>
              </a:ext>
            </a:extLst>
          </p:cNvPr>
          <p:cNvPicPr>
            <a:picLocks noChangeAspect="1"/>
          </p:cNvPicPr>
          <p:nvPr/>
        </p:nvPicPr>
        <p:blipFill>
          <a:blip r:embed="rId3"/>
          <a:stretch>
            <a:fillRect/>
          </a:stretch>
        </p:blipFill>
        <p:spPr>
          <a:xfrm>
            <a:off x="938499" y="1271587"/>
            <a:ext cx="3152775" cy="26003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title"/>
          </p:nvPr>
        </p:nvSpPr>
        <p:spPr>
          <a:xfrm>
            <a:off x="463473" y="453021"/>
            <a:ext cx="5735700" cy="941400"/>
          </a:xfrm>
          <a:prstGeom prst="rect">
            <a:avLst/>
          </a:prstGeom>
        </p:spPr>
        <p:txBody>
          <a:bodyPr spcFirstLastPara="1" wrap="square" lIns="91425" tIns="91425" rIns="91425" bIns="91425" anchor="t" anchorCtr="0">
            <a:noAutofit/>
          </a:bodyPr>
          <a:lstStyle/>
          <a:p>
            <a:r>
              <a:rPr lang="en-US" sz="2000" b="1" dirty="0"/>
              <a:t>State Wise and month wise loan status</a:t>
            </a:r>
            <a:endParaRPr lang="en-IN" sz="2000" dirty="0"/>
          </a:p>
        </p:txBody>
      </p:sp>
      <p:sp>
        <p:nvSpPr>
          <p:cNvPr id="274" name="Google Shape;274;p49"/>
          <p:cNvSpPr txBox="1">
            <a:spLocks noGrp="1"/>
          </p:cNvSpPr>
          <p:nvPr>
            <p:ph type="body" idx="1"/>
          </p:nvPr>
        </p:nvSpPr>
        <p:spPr>
          <a:xfrm>
            <a:off x="568323" y="1454880"/>
            <a:ext cx="3048936" cy="2626302"/>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The data appears to be sorted by state, then by month, and then by loan status.</a:t>
            </a:r>
          </a:p>
          <a:p>
            <a:pPr>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There are more loans with the status "Fully Paid" than "Charged Off".</a:t>
            </a:r>
          </a:p>
          <a:p>
            <a:pPr>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It is important to note that I cannot tell from this data what the total amount of the loans is, or how much money has been charged off.</a:t>
            </a:r>
          </a:p>
          <a:p>
            <a:pPr marL="0" lvl="0" indent="0" algn="ctr">
              <a:buNone/>
            </a:pPr>
            <a:endParaRPr lang="en-US" dirty="0"/>
          </a:p>
          <a:p>
            <a:pPr marL="0" lvl="0" indent="0" algn="ctr">
              <a:buNone/>
            </a:pPr>
            <a:endParaRPr dirty="0"/>
          </a:p>
        </p:txBody>
      </p:sp>
      <p:cxnSp>
        <p:nvCxnSpPr>
          <p:cNvPr id="275" name="Google Shape;275;p49"/>
          <p:cNvCxnSpPr>
            <a:cxnSpLocks/>
          </p:cNvCxnSpPr>
          <p:nvPr/>
        </p:nvCxnSpPr>
        <p:spPr>
          <a:xfrm>
            <a:off x="568323" y="445025"/>
            <a:ext cx="522063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6">
            <a:extLst>
              <a:ext uri="{FF2B5EF4-FFF2-40B4-BE49-F238E27FC236}">
                <a16:creationId xmlns:a16="http://schemas.microsoft.com/office/drawing/2014/main" id="{DF0AC4B6-0EC6-4C56-B047-0B2A6B298385}"/>
              </a:ext>
            </a:extLst>
          </p:cNvPr>
          <p:cNvPicPr>
            <a:picLocks noChangeAspect="1"/>
          </p:cNvPicPr>
          <p:nvPr/>
        </p:nvPicPr>
        <p:blipFill>
          <a:blip r:embed="rId4"/>
          <a:stretch>
            <a:fillRect/>
          </a:stretch>
        </p:blipFill>
        <p:spPr>
          <a:xfrm>
            <a:off x="5394960" y="923721"/>
            <a:ext cx="2987040" cy="3157461"/>
          </a:xfrm>
          <a:prstGeom prst="rect">
            <a:avLst/>
          </a:prstGeom>
        </p:spPr>
      </p:pic>
    </p:spTree>
  </p:cSld>
  <p:clrMapOvr>
    <a:masterClrMapping/>
  </p:clrMapOvr>
  <mc:AlternateContent xmlns:mc="http://schemas.openxmlformats.org/markup-compatibility/2006" xmlns:p15="http://schemas.microsoft.com/office/powerpoint/2012/main">
    <mc:Choice Requires="p15">
      <p:transition spd="med">
        <p15:prstTrans prst="drap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D9E27-CA8D-4A7D-BA27-7FD3646AB45D}"/>
              </a:ext>
            </a:extLst>
          </p:cNvPr>
          <p:cNvSpPr>
            <a:spLocks noGrp="1"/>
          </p:cNvSpPr>
          <p:nvPr>
            <p:ph type="title"/>
          </p:nvPr>
        </p:nvSpPr>
        <p:spPr>
          <a:xfrm>
            <a:off x="558805" y="445025"/>
            <a:ext cx="6285748" cy="941400"/>
          </a:xfrm>
        </p:spPr>
        <p:txBody>
          <a:bodyPr/>
          <a:lstStyle/>
          <a:p>
            <a:r>
              <a:rPr lang="en-US" sz="2000" b="1" dirty="0"/>
              <a:t>Home ownership Vs last payment date stats</a:t>
            </a:r>
            <a:endParaRPr lang="en-IN" sz="2000" dirty="0"/>
          </a:p>
        </p:txBody>
      </p:sp>
      <p:sp>
        <p:nvSpPr>
          <p:cNvPr id="3" name="Text Placeholder 2">
            <a:extLst>
              <a:ext uri="{FF2B5EF4-FFF2-40B4-BE49-F238E27FC236}">
                <a16:creationId xmlns:a16="http://schemas.microsoft.com/office/drawing/2014/main" id="{E31CBA55-41BD-410D-9045-BE897D1E00C8}"/>
              </a:ext>
            </a:extLst>
          </p:cNvPr>
          <p:cNvSpPr>
            <a:spLocks noGrp="1"/>
          </p:cNvSpPr>
          <p:nvPr>
            <p:ph type="body" idx="1"/>
          </p:nvPr>
        </p:nvSpPr>
        <p:spPr>
          <a:xfrm>
            <a:off x="558805" y="948021"/>
            <a:ext cx="4638483" cy="4000495"/>
          </a:xfrm>
        </p:spPr>
        <p:txBody>
          <a:bodyPr/>
          <a:lstStyle/>
          <a:p>
            <a:r>
              <a:rPr lang="en-US" sz="1600" dirty="0">
                <a:solidFill>
                  <a:schemeClr val="bg1"/>
                </a:solidFill>
                <a:latin typeface="Times New Roman" panose="02020603050405020304" pitchFamily="18" charset="0"/>
                <a:cs typeface="Times New Roman" panose="02020603050405020304" pitchFamily="18" charset="0"/>
              </a:rPr>
              <a:t>home ownership rates in the US by last payment date (2008-2014). It reveals a potential shift away from full home ownership. The number of renters (RENT) steadily increased, while homeowners with no mortgage (OWN) decreased. Mortgage ownership (MORTGAGE) remained flat, and the number of unoccupied homes (NONE) dipped. This suggests economic factors may be influencing people to rent instead of buying a home outright</a:t>
            </a:r>
            <a:endParaRPr lang="en-US" sz="1400" dirty="0">
              <a:solidFill>
                <a:schemeClr val="bg1"/>
              </a:solidFill>
              <a:latin typeface="Agency FB" panose="020B0503020202020204" pitchFamily="34" charset="0"/>
              <a:sym typeface="Montserrat ExtraBold"/>
            </a:endParaRPr>
          </a:p>
        </p:txBody>
      </p:sp>
      <p:cxnSp>
        <p:nvCxnSpPr>
          <p:cNvPr id="4" name="Google Shape;275;p49">
            <a:extLst>
              <a:ext uri="{FF2B5EF4-FFF2-40B4-BE49-F238E27FC236}">
                <a16:creationId xmlns:a16="http://schemas.microsoft.com/office/drawing/2014/main" id="{F511BC11-F616-4268-9DFB-A5236D70BCE2}"/>
              </a:ext>
            </a:extLst>
          </p:cNvPr>
          <p:cNvCxnSpPr>
            <a:cxnSpLocks/>
          </p:cNvCxnSpPr>
          <p:nvPr/>
        </p:nvCxnSpPr>
        <p:spPr>
          <a:xfrm>
            <a:off x="568323" y="445025"/>
            <a:ext cx="462896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8" name="Chart 7">
            <a:extLst>
              <a:ext uri="{FF2B5EF4-FFF2-40B4-BE49-F238E27FC236}">
                <a16:creationId xmlns:a16="http://schemas.microsoft.com/office/drawing/2014/main" id="{E22DF8DD-C7E2-402C-A9F6-9870090570F0}"/>
              </a:ext>
            </a:extLst>
          </p:cNvPr>
          <p:cNvGraphicFramePr/>
          <p:nvPr>
            <p:extLst>
              <p:ext uri="{D42A27DB-BD31-4B8C-83A1-F6EECF244321}">
                <p14:modId xmlns:p14="http://schemas.microsoft.com/office/powerpoint/2010/main" val="4247947273"/>
              </p:ext>
            </p:extLst>
          </p:nvPr>
        </p:nvGraphicFramePr>
        <p:xfrm>
          <a:off x="5351930" y="1963271"/>
          <a:ext cx="3184712" cy="21918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5610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5"/>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509</TotalTime>
  <Words>692</Words>
  <Application>Microsoft Office PowerPoint</Application>
  <PresentationFormat>On-screen Show (16:9)</PresentationFormat>
  <Paragraphs>71</Paragraphs>
  <Slides>16</Slides>
  <Notes>14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8" baseType="lpstr">
      <vt:lpstr>Times New Roman</vt:lpstr>
      <vt:lpstr>Montserrat ExtraBold</vt:lpstr>
      <vt:lpstr>Montserrat</vt:lpstr>
      <vt:lpstr>Montserrat ExtraLight</vt:lpstr>
      <vt:lpstr>Google Sans</vt:lpstr>
      <vt:lpstr>Agency FB</vt:lpstr>
      <vt:lpstr>Microsoft Himalaya</vt:lpstr>
      <vt:lpstr>Arial Narrow</vt:lpstr>
      <vt:lpstr>Arial</vt:lpstr>
      <vt:lpstr>Montserrat Medium</vt:lpstr>
      <vt:lpstr>Futuristic Background by Slidesgo</vt:lpstr>
      <vt:lpstr>BANK ANALYTICS </vt:lpstr>
      <vt:lpstr>Introduction</vt:lpstr>
      <vt:lpstr>01</vt:lpstr>
      <vt:lpstr>COMING TO KEY PERFORMANCE INDICATORS</vt:lpstr>
      <vt:lpstr>YEAR WISE LOAN AMOUNT STATS </vt:lpstr>
      <vt:lpstr>Grade and Sub Grade wise Revol_Bal</vt:lpstr>
      <vt:lpstr> Total Status of Verified and Non Verified </vt:lpstr>
      <vt:lpstr>State Wise and month wise loan status</vt:lpstr>
      <vt:lpstr>Home ownership Vs last payment date stats</vt:lpstr>
      <vt:lpstr>PowerPoint Presentation</vt:lpstr>
      <vt:lpstr>PowerPoint Presentation</vt:lpstr>
      <vt:lpstr>PowerPoint Presentation</vt:lpstr>
      <vt:lpstr>PowerPoint Presentation</vt:lpstr>
      <vt:lpstr> EXHORTATIONS:</vt:lpstr>
      <vt:lpstr> CONCLUSION : </vt:lpstr>
      <vt:lpstr>THANKS!</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CARE</dc:title>
  <dc:creator>ADMIN</dc:creator>
  <cp:lastModifiedBy>eswar reddy</cp:lastModifiedBy>
  <cp:revision>30</cp:revision>
  <dcterms:modified xsi:type="dcterms:W3CDTF">2024-06-07T13:48:24Z</dcterms:modified>
</cp:coreProperties>
</file>